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64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B52C78-72F6-C6A5-0820-11AF00932EE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E62719B2-1A3F-46F3-92C5-13F716EA5E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0E6F685D-42E2-DC40-A662-175AAC50DA94}"/>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5" name="Espace réservé du pied de page 4">
            <a:extLst>
              <a:ext uri="{FF2B5EF4-FFF2-40B4-BE49-F238E27FC236}">
                <a16:creationId xmlns:a16="http://schemas.microsoft.com/office/drawing/2014/main" id="{29E095B5-859B-6971-AAC6-547F217C578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1D989C1-6C31-165E-1A13-DC4BF938A97A}"/>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3865823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98D75F-B52A-3B87-A260-14B4179E4E4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8E5B129-DDC2-1DB2-1244-1D9F2543B29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BAB0EC7-834D-0B74-D8F7-85CA377C40C2}"/>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5" name="Espace réservé du pied de page 4">
            <a:extLst>
              <a:ext uri="{FF2B5EF4-FFF2-40B4-BE49-F238E27FC236}">
                <a16:creationId xmlns:a16="http://schemas.microsoft.com/office/drawing/2014/main" id="{5EC272D3-D25A-4436-F041-11E4582C52C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B331001-2850-C546-9184-22686673C1AF}"/>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273849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45F5BF-D610-E50D-BECF-D211EE00941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A4BE92C0-7C85-56C2-0350-6E9F62F479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9E4F4C4-BE70-50CA-4839-3175CF4B0F6F}"/>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5" name="Espace réservé du pied de page 4">
            <a:extLst>
              <a:ext uri="{FF2B5EF4-FFF2-40B4-BE49-F238E27FC236}">
                <a16:creationId xmlns:a16="http://schemas.microsoft.com/office/drawing/2014/main" id="{440C77CB-CF41-B2F3-7F2E-7B0C113F44A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4E76CAC-9E34-2686-E53B-8984D2CD7575}"/>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2301803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33972B-C6CB-0164-C94E-338E083BD657}"/>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8B9E4223-5F67-8246-F2BB-1C3C014EBE8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4B0C83DF-F106-7ECF-4EFC-A5F2450EE5A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91880403-AF3C-72CC-DC8B-BA80D391D983}"/>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6" name="Espace réservé du pied de page 5">
            <a:extLst>
              <a:ext uri="{FF2B5EF4-FFF2-40B4-BE49-F238E27FC236}">
                <a16:creationId xmlns:a16="http://schemas.microsoft.com/office/drawing/2014/main" id="{823008B0-65C8-31C4-CADE-D14272CEB62A}"/>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3E169F6-77FA-F1EB-66F3-6F0B472A4132}"/>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2021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88AEAA-0248-F497-BDA7-43F01BB6E184}"/>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5F65B1D8-248B-9D74-E2F6-3262A32A6D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681B6B-5014-BF78-D850-BBD9828C51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25337A04-2D7E-D794-64B5-C0F1913B3C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EAF4E3F-AC01-2CA6-EDAC-44D59E19655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8A39B6EC-6CCB-298D-F33E-527B75C19F4B}"/>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8" name="Espace réservé du pied de page 7">
            <a:extLst>
              <a:ext uri="{FF2B5EF4-FFF2-40B4-BE49-F238E27FC236}">
                <a16:creationId xmlns:a16="http://schemas.microsoft.com/office/drawing/2014/main" id="{B1F4AFFC-6429-2B39-CC0B-017543652027}"/>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A52230D8-5731-ECF8-6B00-F1E9506C905E}"/>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3111742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8B337-7626-C7C2-3758-31C4721DE571}"/>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385A8955-A0DB-DE72-8BC1-8BE1BB33AF5A}"/>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4" name="Espace réservé du pied de page 3">
            <a:extLst>
              <a:ext uri="{FF2B5EF4-FFF2-40B4-BE49-F238E27FC236}">
                <a16:creationId xmlns:a16="http://schemas.microsoft.com/office/drawing/2014/main" id="{EFA7535B-804E-2C96-2876-F9346EBF63FF}"/>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9148BA52-606D-DC88-2683-4310CFBC2B16}"/>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37383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AF64F3B-1A81-DDE5-58FE-D0CD558472B4}"/>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3" name="Espace réservé du pied de page 2">
            <a:extLst>
              <a:ext uri="{FF2B5EF4-FFF2-40B4-BE49-F238E27FC236}">
                <a16:creationId xmlns:a16="http://schemas.microsoft.com/office/drawing/2014/main" id="{64FE6F80-5B95-3B29-A34E-45022DE04C54}"/>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B4A083FD-CEC6-9E0A-345D-0EAF46CEAD43}"/>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906880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142EC6-14E2-E52A-2F14-3ACE5937EC2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7547E211-2005-A35A-7ED1-D97F00972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E182B5E6-765D-B049-111E-49B130B840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7EAA9E6-0C77-51EF-BE69-6E265252CE6F}"/>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6" name="Espace réservé du pied de page 5">
            <a:extLst>
              <a:ext uri="{FF2B5EF4-FFF2-40B4-BE49-F238E27FC236}">
                <a16:creationId xmlns:a16="http://schemas.microsoft.com/office/drawing/2014/main" id="{D6E0CEC0-FEBE-11D1-620B-0DD4BABF0025}"/>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79D3F1E-110E-3E98-A559-034C0B0D666C}"/>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2262407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1C82E9-DC08-C7EA-4839-B49F556952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6E962DFF-CF38-629B-7CB7-E5CCD6D693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3CFC05AE-9ECB-E0E3-9C37-C3A444CEFE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8D8E530-CB87-A29B-AFF0-793646675991}"/>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6" name="Espace réservé du pied de page 5">
            <a:extLst>
              <a:ext uri="{FF2B5EF4-FFF2-40B4-BE49-F238E27FC236}">
                <a16:creationId xmlns:a16="http://schemas.microsoft.com/office/drawing/2014/main" id="{D0A1A13E-90A4-4A23-DF4A-D66603484E06}"/>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2AC20865-7035-34EC-6C15-831C2109714D}"/>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2593064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D100CC-CA71-5D70-7AF0-3BE9DA3E246D}"/>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F8264FF-F1A7-02CD-C66D-A20B649B3CE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079014A-4D83-70DC-6D83-F01232C4F4CE}"/>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5" name="Espace réservé du pied de page 4">
            <a:extLst>
              <a:ext uri="{FF2B5EF4-FFF2-40B4-BE49-F238E27FC236}">
                <a16:creationId xmlns:a16="http://schemas.microsoft.com/office/drawing/2014/main" id="{DB365B9B-5481-0530-8FF7-7EBEE39425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D804973-6794-A1D5-4A86-8FDDE430A8D8}"/>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1038680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153C8E5-DBD0-6B84-582F-DA6AA6C02CBB}"/>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9BC5835B-3E1E-351D-AC96-26ABFF4D339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FD4FC968-1D93-C06B-643E-02990E2C3F55}"/>
              </a:ext>
            </a:extLst>
          </p:cNvPr>
          <p:cNvSpPr>
            <a:spLocks noGrp="1"/>
          </p:cNvSpPr>
          <p:nvPr>
            <p:ph type="dt" sz="half" idx="10"/>
          </p:nvPr>
        </p:nvSpPr>
        <p:spPr/>
        <p:txBody>
          <a:bodyPr/>
          <a:lstStyle/>
          <a:p>
            <a:fld id="{83AB9A6A-7B69-439C-8780-E71575315755}" type="datetimeFigureOut">
              <a:rPr lang="fr-BE" smtClean="0"/>
              <a:t>26-08-24</a:t>
            </a:fld>
            <a:endParaRPr lang="fr-BE"/>
          </a:p>
        </p:txBody>
      </p:sp>
      <p:sp>
        <p:nvSpPr>
          <p:cNvPr id="5" name="Espace réservé du pied de page 4">
            <a:extLst>
              <a:ext uri="{FF2B5EF4-FFF2-40B4-BE49-F238E27FC236}">
                <a16:creationId xmlns:a16="http://schemas.microsoft.com/office/drawing/2014/main" id="{F4CF4DF0-38BE-2728-140F-15D8BA96BD0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6F0800DE-6E4B-F12F-C33B-DFA1AD121B3C}"/>
              </a:ext>
            </a:extLst>
          </p:cNvPr>
          <p:cNvSpPr>
            <a:spLocks noGrp="1"/>
          </p:cNvSpPr>
          <p:nvPr>
            <p:ph type="sldNum" sz="quarter" idx="12"/>
          </p:nvPr>
        </p:nvSpPr>
        <p:spPr/>
        <p:txBody>
          <a:bodyPr/>
          <a:lstStyle/>
          <a:p>
            <a:fld id="{DCDF8244-0664-444B-A4C1-B17AFAB468FC}" type="slidenum">
              <a:rPr lang="fr-BE" smtClean="0"/>
              <a:t>‹N°›</a:t>
            </a:fld>
            <a:endParaRPr lang="fr-BE"/>
          </a:p>
        </p:txBody>
      </p:sp>
    </p:spTree>
    <p:extLst>
      <p:ext uri="{BB962C8B-B14F-4D97-AF65-F5344CB8AC3E}">
        <p14:creationId xmlns:p14="http://schemas.microsoft.com/office/powerpoint/2010/main" val="902402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8C03CF-36A3-079F-285F-18264A1E23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CEC869C-BBA3-E887-3E13-C892818BC8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525E0CA-1F73-58DB-47EB-B2644BC92F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9A6A-7B69-439C-8780-E71575315755}" type="datetimeFigureOut">
              <a:rPr lang="fr-BE" smtClean="0"/>
              <a:t>26-08-24</a:t>
            </a:fld>
            <a:endParaRPr lang="fr-BE"/>
          </a:p>
        </p:txBody>
      </p:sp>
      <p:sp>
        <p:nvSpPr>
          <p:cNvPr id="5" name="Espace réservé du pied de page 4">
            <a:extLst>
              <a:ext uri="{FF2B5EF4-FFF2-40B4-BE49-F238E27FC236}">
                <a16:creationId xmlns:a16="http://schemas.microsoft.com/office/drawing/2014/main" id="{029C6F36-3BCB-8DEA-333C-3DAB563131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0D2386A3-092D-6818-E7CB-D38B27C645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DF8244-0664-444B-A4C1-B17AFAB468FC}" type="slidenum">
              <a:rPr lang="fr-BE" smtClean="0"/>
              <a:t>‹N°›</a:t>
            </a:fld>
            <a:endParaRPr lang="fr-BE"/>
          </a:p>
        </p:txBody>
      </p:sp>
    </p:spTree>
    <p:extLst>
      <p:ext uri="{BB962C8B-B14F-4D97-AF65-F5344CB8AC3E}">
        <p14:creationId xmlns:p14="http://schemas.microsoft.com/office/powerpoint/2010/main" val="3236870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B9E13A-A5E4-4747-2D47-87CEBCD319E5}"/>
              </a:ext>
            </a:extLst>
          </p:cNvPr>
          <p:cNvSpPr>
            <a:spLocks noGrp="1"/>
          </p:cNvSpPr>
          <p:nvPr>
            <p:ph type="ctrTitle"/>
          </p:nvPr>
        </p:nvSpPr>
        <p:spPr/>
        <p:txBody>
          <a:bodyPr/>
          <a:lstStyle/>
          <a:p>
            <a:r>
              <a:rPr lang="fr-BE" dirty="0"/>
              <a:t>Saint Irénée, </a:t>
            </a:r>
            <a:br>
              <a:rPr lang="fr-BE" dirty="0"/>
            </a:br>
            <a:r>
              <a:rPr lang="fr-BE" dirty="0"/>
              <a:t>docteur de l’UN</a:t>
            </a:r>
          </a:p>
        </p:txBody>
      </p:sp>
      <p:sp>
        <p:nvSpPr>
          <p:cNvPr id="3" name="Sous-titre 2">
            <a:extLst>
              <a:ext uri="{FF2B5EF4-FFF2-40B4-BE49-F238E27FC236}">
                <a16:creationId xmlns:a16="http://schemas.microsoft.com/office/drawing/2014/main" id="{B60A293D-16EB-1582-90FD-051BE9560B43}"/>
              </a:ext>
            </a:extLst>
          </p:cNvPr>
          <p:cNvSpPr>
            <a:spLocks noGrp="1"/>
          </p:cNvSpPr>
          <p:nvPr>
            <p:ph type="subTitle" idx="1"/>
          </p:nvPr>
        </p:nvSpPr>
        <p:spPr/>
        <p:txBody>
          <a:bodyPr>
            <a:normAutofit/>
          </a:bodyPr>
          <a:lstStyle/>
          <a:p>
            <a:r>
              <a:rPr lang="fr-BE" sz="2800" dirty="0"/>
              <a:t>À la lumière d’Aristote et de Saint Jean</a:t>
            </a:r>
          </a:p>
        </p:txBody>
      </p:sp>
    </p:spTree>
    <p:extLst>
      <p:ext uri="{BB962C8B-B14F-4D97-AF65-F5344CB8AC3E}">
        <p14:creationId xmlns:p14="http://schemas.microsoft.com/office/powerpoint/2010/main" val="126122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85BD28-EC82-93DD-EBF9-F27083DBDB55}"/>
              </a:ext>
            </a:extLst>
          </p:cNvPr>
          <p:cNvSpPr>
            <a:spLocks noGrp="1"/>
          </p:cNvSpPr>
          <p:nvPr>
            <p:ph type="title"/>
          </p:nvPr>
        </p:nvSpPr>
        <p:spPr>
          <a:xfrm>
            <a:off x="838200" y="365125"/>
            <a:ext cx="11001702" cy="833755"/>
          </a:xfrm>
        </p:spPr>
        <p:txBody>
          <a:bodyPr>
            <a:normAutofit/>
          </a:bodyPr>
          <a:lstStyle/>
          <a:p>
            <a:r>
              <a:rPr lang="fr-BE" sz="4000" dirty="0"/>
              <a:t>Qu’ils soient un comme Nous sommes Un (</a:t>
            </a:r>
            <a:r>
              <a:rPr lang="fr-BE" sz="4000" dirty="0" err="1"/>
              <a:t>Jn</a:t>
            </a:r>
            <a:r>
              <a:rPr lang="fr-BE" sz="4000" dirty="0"/>
              <a:t> 17, 21)</a:t>
            </a:r>
          </a:p>
        </p:txBody>
      </p:sp>
      <p:sp>
        <p:nvSpPr>
          <p:cNvPr id="3" name="Espace réservé du contenu 2">
            <a:extLst>
              <a:ext uri="{FF2B5EF4-FFF2-40B4-BE49-F238E27FC236}">
                <a16:creationId xmlns:a16="http://schemas.microsoft.com/office/drawing/2014/main" id="{78910B7E-8EE2-A512-19B0-BDB2DDFA3230}"/>
              </a:ext>
            </a:extLst>
          </p:cNvPr>
          <p:cNvSpPr>
            <a:spLocks noGrp="1"/>
          </p:cNvSpPr>
          <p:nvPr>
            <p:ph idx="1"/>
          </p:nvPr>
        </p:nvSpPr>
        <p:spPr>
          <a:xfrm>
            <a:off x="838200" y="1409064"/>
            <a:ext cx="10515600" cy="4900295"/>
          </a:xfrm>
        </p:spPr>
        <p:txBody>
          <a:bodyPr>
            <a:normAutofit fontScale="92500" lnSpcReduction="20000"/>
          </a:bodyPr>
          <a:lstStyle/>
          <a:p>
            <a:r>
              <a:rPr lang="fr-BE" dirty="0"/>
              <a:t>Or, la vie éternelle, c’est que les hommes Te connaissent</a:t>
            </a:r>
          </a:p>
          <a:p>
            <a:r>
              <a:rPr lang="fr-BE" dirty="0"/>
              <a:t>Toi le seul vrai Dieu et celui que tu as envoyé, Jésus-Christ </a:t>
            </a:r>
          </a:p>
          <a:p>
            <a:pPr marL="0" indent="0">
              <a:buNone/>
            </a:pPr>
            <a:r>
              <a:rPr lang="fr-BE" dirty="0"/>
              <a:t>(Saint Jean 17, 3)</a:t>
            </a:r>
          </a:p>
          <a:p>
            <a:pPr marL="0" indent="0">
              <a:buNone/>
            </a:pPr>
            <a:endParaRPr lang="fr-BE" dirty="0"/>
          </a:p>
          <a:p>
            <a:pPr marL="0" indent="0">
              <a:buNone/>
            </a:pPr>
            <a:r>
              <a:rPr lang="fr-BE" dirty="0"/>
              <a:t>Comment connaître Dieu : </a:t>
            </a:r>
          </a:p>
          <a:p>
            <a:pPr marL="0" indent="0">
              <a:buNone/>
            </a:pPr>
            <a:r>
              <a:rPr lang="fr-BE" dirty="0"/>
              <a:t>Jésus-Christ dit à André et Nathanaël: « Viens et vois » (</a:t>
            </a:r>
            <a:r>
              <a:rPr lang="fr-BE" dirty="0" err="1"/>
              <a:t>Jn</a:t>
            </a:r>
            <a:r>
              <a:rPr lang="fr-BE" dirty="0"/>
              <a:t>, 1, 43 et 46)</a:t>
            </a:r>
          </a:p>
          <a:p>
            <a:pPr marL="0" indent="0">
              <a:buNone/>
            </a:pPr>
            <a:r>
              <a:rPr lang="fr-BE" dirty="0"/>
              <a:t>Jésus-Christ dit à Philippe : « Suis-Moi » (</a:t>
            </a:r>
            <a:r>
              <a:rPr lang="fr-BE" dirty="0" err="1"/>
              <a:t>Jn</a:t>
            </a:r>
            <a:r>
              <a:rPr lang="fr-BE" dirty="0"/>
              <a:t>, 1, 43)</a:t>
            </a:r>
          </a:p>
          <a:p>
            <a:pPr marL="0" indent="0">
              <a:buNone/>
            </a:pPr>
            <a:endParaRPr lang="fr-BE" dirty="0"/>
          </a:p>
          <a:p>
            <a:pPr marL="0" indent="0">
              <a:buNone/>
            </a:pPr>
            <a:r>
              <a:rPr lang="fr-BE" dirty="0"/>
              <a:t>Service : lavement de pieds </a:t>
            </a:r>
            <a:r>
              <a:rPr lang="fr-BE" dirty="0" err="1"/>
              <a:t>Jn</a:t>
            </a:r>
            <a:r>
              <a:rPr lang="fr-BE" dirty="0"/>
              <a:t> 13, 1-15</a:t>
            </a:r>
          </a:p>
          <a:p>
            <a:pPr marL="0" indent="0">
              <a:buNone/>
            </a:pPr>
            <a:r>
              <a:rPr lang="fr-BE" dirty="0"/>
              <a:t>Jésus, ayant aimé les siens qui étaient dans le monde,</a:t>
            </a:r>
          </a:p>
          <a:p>
            <a:pPr marL="0" indent="0">
              <a:buNone/>
            </a:pPr>
            <a:r>
              <a:rPr lang="fr-BE" dirty="0"/>
              <a:t>les aima jusqu’au bout.</a:t>
            </a:r>
          </a:p>
          <a:p>
            <a:pPr marL="0" indent="0">
              <a:buNone/>
            </a:pPr>
            <a:r>
              <a:rPr lang="fr-BE" dirty="0"/>
              <a:t>Et il leur lava les pieds.</a:t>
            </a:r>
          </a:p>
          <a:p>
            <a:pPr marL="0" indent="0">
              <a:buNone/>
            </a:pPr>
            <a:endParaRPr lang="fr-BE" dirty="0"/>
          </a:p>
          <a:p>
            <a:pPr marL="0" indent="0">
              <a:buNone/>
            </a:pPr>
            <a:endParaRPr lang="fr-BE" dirty="0"/>
          </a:p>
          <a:p>
            <a:pPr marL="0" indent="0">
              <a:buNone/>
            </a:pPr>
            <a:endParaRPr lang="fr-BE" dirty="0"/>
          </a:p>
          <a:p>
            <a:pPr marL="0" indent="0">
              <a:buNone/>
            </a:pPr>
            <a:endParaRPr lang="fr-BE" dirty="0"/>
          </a:p>
          <a:p>
            <a:pPr marL="0" indent="0">
              <a:buNone/>
            </a:pPr>
            <a:endParaRPr lang="fr-BE" dirty="0"/>
          </a:p>
          <a:p>
            <a:endParaRPr lang="fr-BE" dirty="0"/>
          </a:p>
        </p:txBody>
      </p:sp>
    </p:spTree>
    <p:extLst>
      <p:ext uri="{BB962C8B-B14F-4D97-AF65-F5344CB8AC3E}">
        <p14:creationId xmlns:p14="http://schemas.microsoft.com/office/powerpoint/2010/main" val="307783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1726B6-CB26-D857-C5B4-B95B6F7599D3}"/>
              </a:ext>
            </a:extLst>
          </p:cNvPr>
          <p:cNvSpPr>
            <a:spLocks noGrp="1"/>
          </p:cNvSpPr>
          <p:nvPr>
            <p:ph type="title"/>
          </p:nvPr>
        </p:nvSpPr>
        <p:spPr/>
        <p:txBody>
          <a:bodyPr/>
          <a:lstStyle/>
          <a:p>
            <a:r>
              <a:rPr lang="fr-BE" dirty="0"/>
              <a:t>Lumière philosophique d’Aristote</a:t>
            </a:r>
          </a:p>
        </p:txBody>
      </p:sp>
      <p:sp>
        <p:nvSpPr>
          <p:cNvPr id="3" name="Espace réservé du contenu 2">
            <a:extLst>
              <a:ext uri="{FF2B5EF4-FFF2-40B4-BE49-F238E27FC236}">
                <a16:creationId xmlns:a16="http://schemas.microsoft.com/office/drawing/2014/main" id="{5CB4A21F-AD95-BE63-36AE-E4B75910CF2A}"/>
              </a:ext>
            </a:extLst>
          </p:cNvPr>
          <p:cNvSpPr>
            <a:spLocks noGrp="1"/>
          </p:cNvSpPr>
          <p:nvPr>
            <p:ph idx="1"/>
          </p:nvPr>
        </p:nvSpPr>
        <p:spPr/>
        <p:txBody>
          <a:bodyPr/>
          <a:lstStyle/>
          <a:p>
            <a:r>
              <a:rPr lang="fr-BE" dirty="0"/>
              <a:t>Métaphysique</a:t>
            </a:r>
          </a:p>
          <a:p>
            <a:r>
              <a:rPr lang="fr-BE" dirty="0"/>
              <a:t>Dieu</a:t>
            </a:r>
          </a:p>
          <a:p>
            <a:pPr lvl="1"/>
            <a:r>
              <a:rPr lang="fr-BE" dirty="0"/>
              <a:t>Réel, </a:t>
            </a:r>
          </a:p>
          <a:p>
            <a:pPr lvl="1"/>
            <a:r>
              <a:rPr lang="fr-BE" dirty="0"/>
              <a:t>Un, </a:t>
            </a:r>
          </a:p>
          <a:p>
            <a:pPr lvl="1"/>
            <a:r>
              <a:rPr lang="fr-BE" dirty="0" err="1"/>
              <a:t>Créacteur</a:t>
            </a:r>
            <a:endParaRPr lang="fr-BE" dirty="0"/>
          </a:p>
          <a:p>
            <a:pPr lvl="1"/>
            <a:r>
              <a:rPr lang="fr-BE" dirty="0"/>
              <a:t>Vrai, </a:t>
            </a:r>
          </a:p>
          <a:p>
            <a:pPr lvl="1"/>
            <a:r>
              <a:rPr lang="fr-BE" dirty="0"/>
              <a:t>EST, </a:t>
            </a:r>
          </a:p>
          <a:p>
            <a:pPr lvl="1"/>
            <a:r>
              <a:rPr lang="fr-BE" dirty="0"/>
              <a:t>Bon</a:t>
            </a:r>
          </a:p>
          <a:p>
            <a:endParaRPr lang="fr-BE" dirty="0"/>
          </a:p>
        </p:txBody>
      </p:sp>
    </p:spTree>
    <p:extLst>
      <p:ext uri="{BB962C8B-B14F-4D97-AF65-F5344CB8AC3E}">
        <p14:creationId xmlns:p14="http://schemas.microsoft.com/office/powerpoint/2010/main" val="112407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A0F882-B820-E9BF-1A1B-EFBFB20C6AAE}"/>
              </a:ext>
            </a:extLst>
          </p:cNvPr>
          <p:cNvSpPr>
            <a:spLocks noGrp="1"/>
          </p:cNvSpPr>
          <p:nvPr>
            <p:ph type="title"/>
          </p:nvPr>
        </p:nvSpPr>
        <p:spPr>
          <a:xfrm>
            <a:off x="838200" y="365126"/>
            <a:ext cx="10515600" cy="785758"/>
          </a:xfrm>
        </p:spPr>
        <p:txBody>
          <a:bodyPr/>
          <a:lstStyle/>
          <a:p>
            <a:r>
              <a:rPr lang="fr-BE" dirty="0"/>
              <a:t>La résurrection des justes selon Saint Irénée</a:t>
            </a:r>
          </a:p>
        </p:txBody>
      </p:sp>
      <p:sp>
        <p:nvSpPr>
          <p:cNvPr id="3" name="Espace réservé du contenu 2">
            <a:extLst>
              <a:ext uri="{FF2B5EF4-FFF2-40B4-BE49-F238E27FC236}">
                <a16:creationId xmlns:a16="http://schemas.microsoft.com/office/drawing/2014/main" id="{5DB494F1-0F32-1471-F1A1-44D9A14E4921}"/>
              </a:ext>
            </a:extLst>
          </p:cNvPr>
          <p:cNvSpPr>
            <a:spLocks noGrp="1"/>
          </p:cNvSpPr>
          <p:nvPr>
            <p:ph idx="1"/>
          </p:nvPr>
        </p:nvSpPr>
        <p:spPr>
          <a:xfrm>
            <a:off x="606972" y="1237594"/>
            <a:ext cx="11091042" cy="5255282"/>
          </a:xfrm>
        </p:spPr>
        <p:txBody>
          <a:bodyPr>
            <a:normAutofit fontScale="92500" lnSpcReduction="10000"/>
          </a:bodyPr>
          <a:lstStyle/>
          <a:p>
            <a:r>
              <a:rPr lang="fr-BE" dirty="0"/>
              <a:t>La résurrection des justes établit le 6</a:t>
            </a:r>
            <a:r>
              <a:rPr lang="fr-BE" baseline="30000" dirty="0"/>
              <a:t>ième</a:t>
            </a:r>
            <a:r>
              <a:rPr lang="fr-BE" dirty="0"/>
              <a:t> sceau de l’Apocalypse</a:t>
            </a:r>
          </a:p>
          <a:p>
            <a:r>
              <a:rPr lang="fr-BE" dirty="0"/>
              <a:t>Le Dieu du Ciel suscitera un Royaume qui ne sera jamais détruit (Dn2, 44)</a:t>
            </a:r>
          </a:p>
          <a:p>
            <a:r>
              <a:rPr lang="fr-BE" dirty="0"/>
              <a:t>Le Christ est ressuscité après 3 jours et est enlevé au ciel après 40 jours</a:t>
            </a:r>
          </a:p>
          <a:p>
            <a:r>
              <a:rPr lang="fr-BE" dirty="0"/>
              <a:t>ainsi nous-même, nous devons:</a:t>
            </a:r>
          </a:p>
          <a:p>
            <a:pPr lvl="1"/>
            <a:r>
              <a:rPr lang="fr-BE" dirty="0"/>
              <a:t>d’abord attendre le moment de notre résurrection arrêté par Dieu dans le Royaume et ma présence de Dieu</a:t>
            </a:r>
          </a:p>
          <a:p>
            <a:pPr lvl="1"/>
            <a:r>
              <a:rPr lang="fr-BE" dirty="0"/>
              <a:t>une fois ressuscité, nous serons enlevés au Ciel si nous en sommes jugés dignes</a:t>
            </a:r>
          </a:p>
          <a:p>
            <a:r>
              <a:rPr lang="fr-BE" dirty="0"/>
              <a:t>La première résurrection  (chapitre 33 du 5</a:t>
            </a:r>
            <a:r>
              <a:rPr lang="fr-BE" baseline="30000" dirty="0"/>
              <a:t>ième</a:t>
            </a:r>
            <a:r>
              <a:rPr lang="fr-BE" dirty="0"/>
              <a:t> livre de Saint Irénée): </a:t>
            </a:r>
          </a:p>
          <a:p>
            <a:pPr lvl="1"/>
            <a:r>
              <a:rPr lang="fr-BE" dirty="0"/>
              <a:t>Les morts ressusciteront, ceux qui sont dans les tombeaux se lèveront et ceux qui sont dans la terre se réjouiront, car la rosée qui vient de toi est pour eux une guérison        (Isaïe 26, 19)</a:t>
            </a:r>
          </a:p>
          <a:p>
            <a:pPr lvl="1"/>
            <a:r>
              <a:rPr lang="fr-BE" dirty="0"/>
              <a:t>Je ne boirai plus désormais du fruit de la vigne jusqu’au jour où j’en boirai du nouveau avec vous dans les Royaume de Mon Père (Mt 26, 27)</a:t>
            </a:r>
          </a:p>
          <a:p>
            <a:pPr lvl="1"/>
            <a:r>
              <a:rPr lang="fr-BE" dirty="0"/>
              <a:t>L’héritage de la terre renouvelée</a:t>
            </a:r>
          </a:p>
          <a:p>
            <a:pPr lvl="1"/>
            <a:r>
              <a:rPr lang="fr-BE" dirty="0"/>
              <a:t>La résurrection de la chair qui aura part à la coupe nouvelle</a:t>
            </a:r>
          </a:p>
        </p:txBody>
      </p:sp>
    </p:spTree>
    <p:extLst>
      <p:ext uri="{BB962C8B-B14F-4D97-AF65-F5344CB8AC3E}">
        <p14:creationId xmlns:p14="http://schemas.microsoft.com/office/powerpoint/2010/main" val="19976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AC430E-52E9-2938-FA09-FE4F4783AC30}"/>
              </a:ext>
            </a:extLst>
          </p:cNvPr>
          <p:cNvSpPr>
            <a:spLocks noGrp="1"/>
          </p:cNvSpPr>
          <p:nvPr>
            <p:ph type="title"/>
          </p:nvPr>
        </p:nvSpPr>
        <p:spPr/>
        <p:txBody>
          <a:bodyPr/>
          <a:lstStyle/>
          <a:p>
            <a:r>
              <a:rPr lang="fr-BE" dirty="0"/>
              <a:t>Suite de Saint Irénée</a:t>
            </a:r>
          </a:p>
        </p:txBody>
      </p:sp>
      <p:sp>
        <p:nvSpPr>
          <p:cNvPr id="3" name="Espace réservé du contenu 2">
            <a:extLst>
              <a:ext uri="{FF2B5EF4-FFF2-40B4-BE49-F238E27FC236}">
                <a16:creationId xmlns:a16="http://schemas.microsoft.com/office/drawing/2014/main" id="{92C64535-4D34-006C-B7C1-4E2CB2101C94}"/>
              </a:ext>
            </a:extLst>
          </p:cNvPr>
          <p:cNvSpPr>
            <a:spLocks noGrp="1"/>
          </p:cNvSpPr>
          <p:nvPr>
            <p:ph idx="1"/>
          </p:nvPr>
        </p:nvSpPr>
        <p:spPr/>
        <p:txBody>
          <a:bodyPr>
            <a:normAutofit lnSpcReduction="10000"/>
          </a:bodyPr>
          <a:lstStyle/>
          <a:p>
            <a:r>
              <a:rPr lang="fr-BE" dirty="0"/>
              <a:t>De même que le juste ressuscitera réellement, </a:t>
            </a:r>
          </a:p>
          <a:p>
            <a:pPr lvl="1"/>
            <a:r>
              <a:rPr lang="fr-BE" dirty="0"/>
              <a:t>c’est réellement qu’il s’exercera à l’incorruptibilité, </a:t>
            </a:r>
          </a:p>
          <a:p>
            <a:pPr lvl="1"/>
            <a:r>
              <a:rPr lang="fr-BE" dirty="0"/>
              <a:t>qu’il va grandir et croître dans cette incorruptibilité, </a:t>
            </a:r>
          </a:p>
          <a:p>
            <a:pPr lvl="1"/>
            <a:r>
              <a:rPr lang="fr-BE" dirty="0"/>
              <a:t>et qu’il parviendra à la plénitude de sa vigueur aux temps du royaume de la terre, </a:t>
            </a:r>
          </a:p>
          <a:p>
            <a:pPr lvl="1"/>
            <a:r>
              <a:rPr lang="fr-BE" dirty="0"/>
              <a:t>jusqu’à devenir capable d’accueillir la gloire du Père</a:t>
            </a:r>
          </a:p>
          <a:p>
            <a:r>
              <a:rPr lang="fr-BE" dirty="0"/>
              <a:t>Ni la substance, ni la matière de la création ne seront anéanties </a:t>
            </a:r>
          </a:p>
          <a:p>
            <a:pPr lvl="1"/>
            <a:r>
              <a:rPr lang="fr-BE" dirty="0"/>
              <a:t>car véridique et stable est Celui qui a établi cette création, </a:t>
            </a:r>
          </a:p>
          <a:p>
            <a:pPr lvl="1"/>
            <a:r>
              <a:rPr lang="fr-BE" dirty="0"/>
              <a:t>mais « la figure de ce monde, c’est elle qui mourra et qui passera », </a:t>
            </a:r>
          </a:p>
          <a:p>
            <a:pPr lvl="1"/>
            <a:r>
              <a:rPr lang="fr-BE" dirty="0"/>
              <a:t>c’est à dire les choses en lesquelles a été accueillie la transgression </a:t>
            </a:r>
          </a:p>
          <a:p>
            <a:pPr lvl="1"/>
            <a:r>
              <a:rPr lang="fr-BE" dirty="0"/>
              <a:t>parce que l’homme a trouvé non pas sa jeunesse mais sa vieillesse.</a:t>
            </a:r>
          </a:p>
        </p:txBody>
      </p:sp>
    </p:spTree>
    <p:extLst>
      <p:ext uri="{BB962C8B-B14F-4D97-AF65-F5344CB8AC3E}">
        <p14:creationId xmlns:p14="http://schemas.microsoft.com/office/powerpoint/2010/main" val="199898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6CB4EC-812D-717E-E807-41F3CB20CAD5}"/>
              </a:ext>
            </a:extLst>
          </p:cNvPr>
          <p:cNvSpPr>
            <a:spLocks noGrp="1"/>
          </p:cNvSpPr>
          <p:nvPr>
            <p:ph type="title"/>
          </p:nvPr>
        </p:nvSpPr>
        <p:spPr/>
        <p:txBody>
          <a:bodyPr/>
          <a:lstStyle/>
          <a:p>
            <a:r>
              <a:rPr lang="fr-BE" dirty="0"/>
              <a:t>Le 5</a:t>
            </a:r>
            <a:r>
              <a:rPr lang="fr-BE" baseline="30000" dirty="0"/>
              <a:t>ième</a:t>
            </a:r>
            <a:r>
              <a:rPr lang="fr-BE" dirty="0"/>
              <a:t>  sceau se fera</a:t>
            </a:r>
          </a:p>
        </p:txBody>
      </p:sp>
      <p:sp>
        <p:nvSpPr>
          <p:cNvPr id="3" name="Espace réservé du contenu 2">
            <a:extLst>
              <a:ext uri="{FF2B5EF4-FFF2-40B4-BE49-F238E27FC236}">
                <a16:creationId xmlns:a16="http://schemas.microsoft.com/office/drawing/2014/main" id="{BE2411FA-7ECD-F9E2-E38F-16D9B46EDA96}"/>
              </a:ext>
            </a:extLst>
          </p:cNvPr>
          <p:cNvSpPr>
            <a:spLocks noGrp="1"/>
          </p:cNvSpPr>
          <p:nvPr>
            <p:ph idx="1"/>
          </p:nvPr>
        </p:nvSpPr>
        <p:spPr/>
        <p:txBody>
          <a:bodyPr/>
          <a:lstStyle/>
          <a:p>
            <a:r>
              <a:rPr lang="fr-BE" dirty="0"/>
              <a:t>Le 5</a:t>
            </a:r>
            <a:r>
              <a:rPr lang="fr-BE" baseline="30000" dirty="0"/>
              <a:t>ième</a:t>
            </a:r>
            <a:r>
              <a:rPr lang="fr-BE" dirty="0"/>
              <a:t>  sceau se fera à travers le corps et la chair, l’âme </a:t>
            </a:r>
          </a:p>
          <a:p>
            <a:r>
              <a:rPr lang="fr-BE" dirty="0"/>
              <a:t>parce que des esprits sans corps ne seront jamais des hommes spirituels</a:t>
            </a:r>
          </a:p>
          <a:p>
            <a:r>
              <a:rPr lang="fr-BE" dirty="0"/>
              <a:t>L’homme de péché qui s’élève au dessus de tout</a:t>
            </a:r>
          </a:p>
          <a:p>
            <a:r>
              <a:rPr lang="fr-BE" dirty="0"/>
              <a:t>tentera de manière tyrannique de prendre la place de Dieu créateur</a:t>
            </a:r>
          </a:p>
          <a:p>
            <a:r>
              <a:rPr lang="fr-BE" dirty="0"/>
              <a:t>de se donner lui-même comme Dieu, Jésus parle de son corps.</a:t>
            </a:r>
          </a:p>
          <a:p>
            <a:r>
              <a:rPr lang="fr-BE" dirty="0"/>
              <a:t>Voici qu’un Roi juste règnera (livre 34, §4). Les princes gouverneront avec droiture</a:t>
            </a:r>
          </a:p>
        </p:txBody>
      </p:sp>
    </p:spTree>
    <p:extLst>
      <p:ext uri="{BB962C8B-B14F-4D97-AF65-F5344CB8AC3E}">
        <p14:creationId xmlns:p14="http://schemas.microsoft.com/office/powerpoint/2010/main" val="1504530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FA65CA-5919-88AD-E97C-063B7E4EEAD1}"/>
              </a:ext>
            </a:extLst>
          </p:cNvPr>
          <p:cNvSpPr>
            <a:spLocks noGrp="1"/>
          </p:cNvSpPr>
          <p:nvPr>
            <p:ph type="title"/>
          </p:nvPr>
        </p:nvSpPr>
        <p:spPr/>
        <p:txBody>
          <a:bodyPr/>
          <a:lstStyle/>
          <a:p>
            <a:r>
              <a:rPr lang="fr-BE" dirty="0"/>
              <a:t>La Gloire du Christ, c’est l’homme vivant </a:t>
            </a:r>
            <a:br>
              <a:rPr lang="fr-BE" dirty="0"/>
            </a:br>
            <a:r>
              <a:rPr lang="fr-BE" dirty="0"/>
              <a:t>(</a:t>
            </a:r>
            <a:r>
              <a:rPr lang="fr-BE" dirty="0" err="1"/>
              <a:t>Jn</a:t>
            </a:r>
            <a:r>
              <a:rPr lang="fr-BE" dirty="0"/>
              <a:t> 13, 30-31 - </a:t>
            </a:r>
            <a:r>
              <a:rPr lang="fr-BE" dirty="0" err="1"/>
              <a:t>Jn</a:t>
            </a:r>
            <a:r>
              <a:rPr lang="fr-BE" dirty="0"/>
              <a:t> 19,34)</a:t>
            </a:r>
          </a:p>
        </p:txBody>
      </p:sp>
      <p:sp>
        <p:nvSpPr>
          <p:cNvPr id="3" name="Espace réservé du contenu 2">
            <a:extLst>
              <a:ext uri="{FF2B5EF4-FFF2-40B4-BE49-F238E27FC236}">
                <a16:creationId xmlns:a16="http://schemas.microsoft.com/office/drawing/2014/main" id="{DB9E905D-9E4D-4C69-4679-FEFFABE07172}"/>
              </a:ext>
            </a:extLst>
          </p:cNvPr>
          <p:cNvSpPr>
            <a:spLocks noGrp="1"/>
          </p:cNvSpPr>
          <p:nvPr>
            <p:ph idx="1"/>
          </p:nvPr>
        </p:nvSpPr>
        <p:spPr>
          <a:xfrm>
            <a:off x="838200" y="1825624"/>
            <a:ext cx="10515600" cy="4764361"/>
          </a:xfrm>
        </p:spPr>
        <p:txBody>
          <a:bodyPr>
            <a:normAutofit fontScale="92500" lnSpcReduction="10000"/>
          </a:bodyPr>
          <a:lstStyle/>
          <a:p>
            <a:r>
              <a:rPr lang="fr-BE" dirty="0"/>
              <a:t>Ayant donc reçu la bouchée, Judas sortit aussitôt;</a:t>
            </a:r>
          </a:p>
          <a:p>
            <a:r>
              <a:rPr lang="fr-BE" dirty="0"/>
              <a:t>or il était nuit</a:t>
            </a:r>
          </a:p>
          <a:p>
            <a:r>
              <a:rPr lang="fr-BE" dirty="0"/>
              <a:t>Lorsqu’il fut sorti, Jésus dit :</a:t>
            </a:r>
          </a:p>
          <a:p>
            <a:r>
              <a:rPr lang="fr-BE" dirty="0"/>
              <a:t>maintenant le fils de l’homme est glorifié et DIEU est glorifié en lui.</a:t>
            </a:r>
          </a:p>
          <a:p>
            <a:endParaRPr lang="fr-BE" dirty="0"/>
          </a:p>
          <a:p>
            <a:r>
              <a:rPr lang="fr-BE" dirty="0" err="1"/>
              <a:t>Jn</a:t>
            </a:r>
            <a:r>
              <a:rPr lang="fr-BE" dirty="0"/>
              <a:t> 19,34 :</a:t>
            </a:r>
          </a:p>
          <a:p>
            <a:r>
              <a:rPr lang="fr-BE" dirty="0"/>
              <a:t>Mais un soldat lui perça le côté avec la lance, </a:t>
            </a:r>
          </a:p>
          <a:p>
            <a:r>
              <a:rPr lang="fr-BE" dirty="0"/>
              <a:t>et aussitôt il sortit du sang et de l’eau</a:t>
            </a:r>
          </a:p>
          <a:p>
            <a:endParaRPr lang="fr-BE" dirty="0"/>
          </a:p>
          <a:p>
            <a:r>
              <a:rPr lang="fr-BE" dirty="0"/>
              <a:t>Et la Vierge Marie est la manifestation la plus belle de la Gloire du Christ</a:t>
            </a:r>
          </a:p>
        </p:txBody>
      </p:sp>
    </p:spTree>
    <p:extLst>
      <p:ext uri="{BB962C8B-B14F-4D97-AF65-F5344CB8AC3E}">
        <p14:creationId xmlns:p14="http://schemas.microsoft.com/office/powerpoint/2010/main" val="391136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628</Words>
  <Application>Microsoft Office PowerPoint</Application>
  <PresentationFormat>Grand écran</PresentationFormat>
  <Paragraphs>69</Paragraphs>
  <Slides>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7</vt:i4>
      </vt:variant>
    </vt:vector>
  </HeadingPairs>
  <TitlesOfParts>
    <vt:vector size="11" baseType="lpstr">
      <vt:lpstr>Arial</vt:lpstr>
      <vt:lpstr>Calibri</vt:lpstr>
      <vt:lpstr>Calibri Light</vt:lpstr>
      <vt:lpstr>Thème Office</vt:lpstr>
      <vt:lpstr>Saint Irénée,  docteur de l’UN</vt:lpstr>
      <vt:lpstr>Qu’ils soient un comme Nous sommes Un (Jn 17, 21)</vt:lpstr>
      <vt:lpstr>Lumière philosophique d’Aristote</vt:lpstr>
      <vt:lpstr>La résurrection des justes selon Saint Irénée</vt:lpstr>
      <vt:lpstr>Suite de Saint Irénée</vt:lpstr>
      <vt:lpstr>Le 5ième  sceau se fera</vt:lpstr>
      <vt:lpstr>La Gloire du Christ, c’est l’homme vivant  (Jn 13, 30-31 - Jn 19,34)</vt:lpstr>
    </vt:vector>
  </TitlesOfParts>
  <Company>RIZIV-INAMI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Saint Irénée,  docteur de l’UN</dc:title>
  <dc:creator>Didier Lagae (RIZIV-INAMI)</dc:creator>
  <cp:lastModifiedBy>Didier Lagae (RIZIV-INAMI)</cp:lastModifiedBy>
  <cp:revision>5</cp:revision>
  <dcterms:created xsi:type="dcterms:W3CDTF">2024-08-23T13:26:30Z</dcterms:created>
  <dcterms:modified xsi:type="dcterms:W3CDTF">2024-08-26T08:08:18Z</dcterms:modified>
</cp:coreProperties>
</file>