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69"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4660"/>
  </p:normalViewPr>
  <p:slideViewPr>
    <p:cSldViewPr snapToGrid="0">
      <p:cViewPr varScale="1">
        <p:scale>
          <a:sx n="42" d="100"/>
          <a:sy n="42" d="100"/>
        </p:scale>
        <p:origin x="53"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E639-6028-8C4D-195F-66A7D24DA6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BE"/>
          </a:p>
        </p:txBody>
      </p:sp>
      <p:sp>
        <p:nvSpPr>
          <p:cNvPr id="3" name="Subtitle 2">
            <a:extLst>
              <a:ext uri="{FF2B5EF4-FFF2-40B4-BE49-F238E27FC236}">
                <a16:creationId xmlns:a16="http://schemas.microsoft.com/office/drawing/2014/main" id="{64388BCC-F1E1-76FE-4D2B-19CE0C5440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BE"/>
          </a:p>
        </p:txBody>
      </p:sp>
      <p:sp>
        <p:nvSpPr>
          <p:cNvPr id="4" name="Date Placeholder 3">
            <a:extLst>
              <a:ext uri="{FF2B5EF4-FFF2-40B4-BE49-F238E27FC236}">
                <a16:creationId xmlns:a16="http://schemas.microsoft.com/office/drawing/2014/main" id="{B0A19677-FCF0-1E37-A815-F0ACAAC8995E}"/>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E2F70A7C-26E5-5A2C-21FF-34B7271C9195}"/>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264EBA70-08CE-97DC-6821-833A08552276}"/>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97460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1CD1-1B63-C250-903F-5C06C788C1BD}"/>
              </a:ext>
            </a:extLst>
          </p:cNvPr>
          <p:cNvSpPr>
            <a:spLocks noGrp="1"/>
          </p:cNvSpPr>
          <p:nvPr>
            <p:ph type="title"/>
          </p:nvPr>
        </p:nvSpPr>
        <p:spPr/>
        <p:txBody>
          <a:bodyPr/>
          <a:lstStyle/>
          <a:p>
            <a:r>
              <a:rPr lang="en-US"/>
              <a:t>Click to edit Master title style</a:t>
            </a:r>
            <a:endParaRPr lang="fr-BE"/>
          </a:p>
        </p:txBody>
      </p:sp>
      <p:sp>
        <p:nvSpPr>
          <p:cNvPr id="3" name="Content Placeholder 2">
            <a:extLst>
              <a:ext uri="{FF2B5EF4-FFF2-40B4-BE49-F238E27FC236}">
                <a16:creationId xmlns:a16="http://schemas.microsoft.com/office/drawing/2014/main" id="{E9365DED-5603-7028-A84D-C6AB9E9996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a:extLst>
              <a:ext uri="{FF2B5EF4-FFF2-40B4-BE49-F238E27FC236}">
                <a16:creationId xmlns:a16="http://schemas.microsoft.com/office/drawing/2014/main" id="{A57711EF-96F7-F2B1-FC8E-922F35C5F7B3}"/>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99EF97D3-DF77-660C-3301-A127C4AB6B5A}"/>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6208A63D-480A-1112-DBEB-2A5F5EB9B6C0}"/>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756576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052E-8829-93B4-BF57-DD3F6BA63C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BE"/>
          </a:p>
        </p:txBody>
      </p:sp>
      <p:sp>
        <p:nvSpPr>
          <p:cNvPr id="3" name="Text Placeholder 2">
            <a:extLst>
              <a:ext uri="{FF2B5EF4-FFF2-40B4-BE49-F238E27FC236}">
                <a16:creationId xmlns:a16="http://schemas.microsoft.com/office/drawing/2014/main" id="{271591F4-CD5C-C7C5-8735-1E35E5A4DB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CA3758-C9D4-0B48-1D56-7EDCE9A9C055}"/>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A09F260C-AE3E-02D3-61D7-285EEAC69457}"/>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0D61236C-1D8D-C975-CD49-2CD31C6629EE}"/>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374570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8D6B-5486-3E06-E2F5-0E327EBDCF93}"/>
              </a:ext>
            </a:extLst>
          </p:cNvPr>
          <p:cNvSpPr>
            <a:spLocks noGrp="1"/>
          </p:cNvSpPr>
          <p:nvPr>
            <p:ph type="title"/>
          </p:nvPr>
        </p:nvSpPr>
        <p:spPr/>
        <p:txBody>
          <a:bodyPr/>
          <a:lstStyle/>
          <a:p>
            <a:r>
              <a:rPr lang="en-US"/>
              <a:t>Click to edit Master title style</a:t>
            </a:r>
            <a:endParaRPr lang="fr-BE"/>
          </a:p>
        </p:txBody>
      </p:sp>
      <p:sp>
        <p:nvSpPr>
          <p:cNvPr id="3" name="Content Placeholder 2">
            <a:extLst>
              <a:ext uri="{FF2B5EF4-FFF2-40B4-BE49-F238E27FC236}">
                <a16:creationId xmlns:a16="http://schemas.microsoft.com/office/drawing/2014/main" id="{AACA94BA-96B5-D342-1A22-4703EB6F13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a:extLst>
              <a:ext uri="{FF2B5EF4-FFF2-40B4-BE49-F238E27FC236}">
                <a16:creationId xmlns:a16="http://schemas.microsoft.com/office/drawing/2014/main" id="{76274DAF-3ADA-958A-0F88-F16B950483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a:extLst>
              <a:ext uri="{FF2B5EF4-FFF2-40B4-BE49-F238E27FC236}">
                <a16:creationId xmlns:a16="http://schemas.microsoft.com/office/drawing/2014/main" id="{A28D5047-50EE-D242-46A9-60C1E4C5D078}"/>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6" name="Footer Placeholder 5">
            <a:extLst>
              <a:ext uri="{FF2B5EF4-FFF2-40B4-BE49-F238E27FC236}">
                <a16:creationId xmlns:a16="http://schemas.microsoft.com/office/drawing/2014/main" id="{A22C3C75-D230-12B3-D555-4E195A43DED8}"/>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AD8BC58C-CBCA-94F1-A06F-00C10885B8A5}"/>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4192305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C67EF-362C-CD47-45D6-B12B56A9E820}"/>
              </a:ext>
            </a:extLst>
          </p:cNvPr>
          <p:cNvSpPr>
            <a:spLocks noGrp="1"/>
          </p:cNvSpPr>
          <p:nvPr>
            <p:ph type="title"/>
          </p:nvPr>
        </p:nvSpPr>
        <p:spPr>
          <a:xfrm>
            <a:off x="839788" y="365125"/>
            <a:ext cx="10515600" cy="1325563"/>
          </a:xfrm>
        </p:spPr>
        <p:txBody>
          <a:bodyPr/>
          <a:lstStyle/>
          <a:p>
            <a:r>
              <a:rPr lang="en-US"/>
              <a:t>Click to edit Master title style</a:t>
            </a:r>
            <a:endParaRPr lang="fr-BE"/>
          </a:p>
        </p:txBody>
      </p:sp>
      <p:sp>
        <p:nvSpPr>
          <p:cNvPr id="3" name="Text Placeholder 2">
            <a:extLst>
              <a:ext uri="{FF2B5EF4-FFF2-40B4-BE49-F238E27FC236}">
                <a16:creationId xmlns:a16="http://schemas.microsoft.com/office/drawing/2014/main" id="{9FBBCD67-CAB4-CC5A-E32B-93727E8AEE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CED0E1-7D15-9207-52BC-1A86256937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a:extLst>
              <a:ext uri="{FF2B5EF4-FFF2-40B4-BE49-F238E27FC236}">
                <a16:creationId xmlns:a16="http://schemas.microsoft.com/office/drawing/2014/main" id="{5568D153-CC8E-723E-B985-364A9850CD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82A959-6664-A721-C9A7-D08B05E677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a:extLst>
              <a:ext uri="{FF2B5EF4-FFF2-40B4-BE49-F238E27FC236}">
                <a16:creationId xmlns:a16="http://schemas.microsoft.com/office/drawing/2014/main" id="{F7A26F9F-B041-5D7C-4EC5-416182F45AC1}"/>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8" name="Footer Placeholder 7">
            <a:extLst>
              <a:ext uri="{FF2B5EF4-FFF2-40B4-BE49-F238E27FC236}">
                <a16:creationId xmlns:a16="http://schemas.microsoft.com/office/drawing/2014/main" id="{D6B32F65-2268-94FF-79AD-077FDA58EB0C}"/>
              </a:ext>
            </a:extLst>
          </p:cNvPr>
          <p:cNvSpPr>
            <a:spLocks noGrp="1"/>
          </p:cNvSpPr>
          <p:nvPr>
            <p:ph type="ftr" sz="quarter" idx="11"/>
          </p:nvPr>
        </p:nvSpPr>
        <p:spPr/>
        <p:txBody>
          <a:bodyPr/>
          <a:lstStyle/>
          <a:p>
            <a:endParaRPr lang="fr-BE"/>
          </a:p>
        </p:txBody>
      </p:sp>
      <p:sp>
        <p:nvSpPr>
          <p:cNvPr id="9" name="Slide Number Placeholder 8">
            <a:extLst>
              <a:ext uri="{FF2B5EF4-FFF2-40B4-BE49-F238E27FC236}">
                <a16:creationId xmlns:a16="http://schemas.microsoft.com/office/drawing/2014/main" id="{9F22F99C-5F95-3DEB-761F-DEB3B3040516}"/>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3597348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1727-4DFF-D055-B22F-401A58D5D6BC}"/>
              </a:ext>
            </a:extLst>
          </p:cNvPr>
          <p:cNvSpPr>
            <a:spLocks noGrp="1"/>
          </p:cNvSpPr>
          <p:nvPr>
            <p:ph type="title"/>
          </p:nvPr>
        </p:nvSpPr>
        <p:spPr/>
        <p:txBody>
          <a:bodyPr/>
          <a:lstStyle/>
          <a:p>
            <a:r>
              <a:rPr lang="en-US"/>
              <a:t>Click to edit Master title style</a:t>
            </a:r>
            <a:endParaRPr lang="fr-BE"/>
          </a:p>
        </p:txBody>
      </p:sp>
      <p:sp>
        <p:nvSpPr>
          <p:cNvPr id="3" name="Date Placeholder 2">
            <a:extLst>
              <a:ext uri="{FF2B5EF4-FFF2-40B4-BE49-F238E27FC236}">
                <a16:creationId xmlns:a16="http://schemas.microsoft.com/office/drawing/2014/main" id="{55912198-4CCD-B3DA-0633-DDF258791F41}"/>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4" name="Footer Placeholder 3">
            <a:extLst>
              <a:ext uri="{FF2B5EF4-FFF2-40B4-BE49-F238E27FC236}">
                <a16:creationId xmlns:a16="http://schemas.microsoft.com/office/drawing/2014/main" id="{ED79B240-2841-A940-ED4C-E0AFD789F982}"/>
              </a:ext>
            </a:extLst>
          </p:cNvPr>
          <p:cNvSpPr>
            <a:spLocks noGrp="1"/>
          </p:cNvSpPr>
          <p:nvPr>
            <p:ph type="ftr" sz="quarter" idx="11"/>
          </p:nvPr>
        </p:nvSpPr>
        <p:spPr/>
        <p:txBody>
          <a:bodyPr/>
          <a:lstStyle/>
          <a:p>
            <a:endParaRPr lang="fr-BE"/>
          </a:p>
        </p:txBody>
      </p:sp>
      <p:sp>
        <p:nvSpPr>
          <p:cNvPr id="5" name="Slide Number Placeholder 4">
            <a:extLst>
              <a:ext uri="{FF2B5EF4-FFF2-40B4-BE49-F238E27FC236}">
                <a16:creationId xmlns:a16="http://schemas.microsoft.com/office/drawing/2014/main" id="{FD0CE87B-88A5-B98D-8D2B-D31348E52BC0}"/>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2704246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7EC877-5D16-0F30-E100-FE057D22C187}"/>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3" name="Footer Placeholder 2">
            <a:extLst>
              <a:ext uri="{FF2B5EF4-FFF2-40B4-BE49-F238E27FC236}">
                <a16:creationId xmlns:a16="http://schemas.microsoft.com/office/drawing/2014/main" id="{DB770DE9-F49D-64F1-0466-8BE3B2E11B95}"/>
              </a:ext>
            </a:extLst>
          </p:cNvPr>
          <p:cNvSpPr>
            <a:spLocks noGrp="1"/>
          </p:cNvSpPr>
          <p:nvPr>
            <p:ph type="ftr" sz="quarter" idx="11"/>
          </p:nvPr>
        </p:nvSpPr>
        <p:spPr/>
        <p:txBody>
          <a:bodyPr/>
          <a:lstStyle/>
          <a:p>
            <a:endParaRPr lang="fr-BE"/>
          </a:p>
        </p:txBody>
      </p:sp>
      <p:sp>
        <p:nvSpPr>
          <p:cNvPr id="4" name="Slide Number Placeholder 3">
            <a:extLst>
              <a:ext uri="{FF2B5EF4-FFF2-40B4-BE49-F238E27FC236}">
                <a16:creationId xmlns:a16="http://schemas.microsoft.com/office/drawing/2014/main" id="{95D49B84-DBBB-3990-A1D9-8CFBA35443F5}"/>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907273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EACF-D0DA-C377-C956-FB4FC5DB1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BE"/>
          </a:p>
        </p:txBody>
      </p:sp>
      <p:sp>
        <p:nvSpPr>
          <p:cNvPr id="3" name="Content Placeholder 2">
            <a:extLst>
              <a:ext uri="{FF2B5EF4-FFF2-40B4-BE49-F238E27FC236}">
                <a16:creationId xmlns:a16="http://schemas.microsoft.com/office/drawing/2014/main" id="{C513DA95-72CD-C7D7-8E31-5F77DC650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a:extLst>
              <a:ext uri="{FF2B5EF4-FFF2-40B4-BE49-F238E27FC236}">
                <a16:creationId xmlns:a16="http://schemas.microsoft.com/office/drawing/2014/main" id="{8A08985C-C5DB-21CC-B03B-666E75BB3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43E53-FB6C-D559-3ABE-30076C09DE1A}"/>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6" name="Footer Placeholder 5">
            <a:extLst>
              <a:ext uri="{FF2B5EF4-FFF2-40B4-BE49-F238E27FC236}">
                <a16:creationId xmlns:a16="http://schemas.microsoft.com/office/drawing/2014/main" id="{BCB4DE1F-7A3C-A022-2C13-0A24552C3F72}"/>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CC9252AC-1EED-910E-4BBF-F02EF29C3296}"/>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4168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F38D-22B5-D84F-9838-4E8395EAD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BE"/>
          </a:p>
        </p:txBody>
      </p:sp>
      <p:sp>
        <p:nvSpPr>
          <p:cNvPr id="3" name="Picture Placeholder 2">
            <a:extLst>
              <a:ext uri="{FF2B5EF4-FFF2-40B4-BE49-F238E27FC236}">
                <a16:creationId xmlns:a16="http://schemas.microsoft.com/office/drawing/2014/main" id="{4C34DC27-F98C-672F-D252-5C61D4671F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a:extLst>
              <a:ext uri="{FF2B5EF4-FFF2-40B4-BE49-F238E27FC236}">
                <a16:creationId xmlns:a16="http://schemas.microsoft.com/office/drawing/2014/main" id="{4A012B3A-388B-BCA5-55B0-C41A9A6C8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3B5DA-9E6B-B69B-B1EB-3BEC6D014E0D}"/>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6" name="Footer Placeholder 5">
            <a:extLst>
              <a:ext uri="{FF2B5EF4-FFF2-40B4-BE49-F238E27FC236}">
                <a16:creationId xmlns:a16="http://schemas.microsoft.com/office/drawing/2014/main" id="{7F65F448-F75C-5DF6-A438-AC8017AA8D89}"/>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B94929F5-F3A4-2B69-1938-03D6027B5E80}"/>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134892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65639-5057-D9FA-D70C-83458620CC81}"/>
              </a:ext>
            </a:extLst>
          </p:cNvPr>
          <p:cNvSpPr>
            <a:spLocks noGrp="1"/>
          </p:cNvSpPr>
          <p:nvPr>
            <p:ph type="title"/>
          </p:nvPr>
        </p:nvSpPr>
        <p:spPr/>
        <p:txBody>
          <a:bodyPr/>
          <a:lstStyle/>
          <a:p>
            <a:r>
              <a:rPr lang="en-US"/>
              <a:t>Click to edit Master title style</a:t>
            </a:r>
            <a:endParaRPr lang="fr-BE"/>
          </a:p>
        </p:txBody>
      </p:sp>
      <p:sp>
        <p:nvSpPr>
          <p:cNvPr id="3" name="Vertical Text Placeholder 2">
            <a:extLst>
              <a:ext uri="{FF2B5EF4-FFF2-40B4-BE49-F238E27FC236}">
                <a16:creationId xmlns:a16="http://schemas.microsoft.com/office/drawing/2014/main" id="{5BA56EEB-098C-AF63-4033-6390FEB2F4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a:extLst>
              <a:ext uri="{FF2B5EF4-FFF2-40B4-BE49-F238E27FC236}">
                <a16:creationId xmlns:a16="http://schemas.microsoft.com/office/drawing/2014/main" id="{4CCC8C4E-CF1B-D142-5D3C-F056CE8666BA}"/>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96C1F615-600F-4E81-C389-30246F1AA3CB}"/>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AAB17B16-5421-6717-5514-DECB292110B0}"/>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112676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068E78-D6CD-5D82-2531-59B9B4277F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BE"/>
          </a:p>
        </p:txBody>
      </p:sp>
      <p:sp>
        <p:nvSpPr>
          <p:cNvPr id="3" name="Vertical Text Placeholder 2">
            <a:extLst>
              <a:ext uri="{FF2B5EF4-FFF2-40B4-BE49-F238E27FC236}">
                <a16:creationId xmlns:a16="http://schemas.microsoft.com/office/drawing/2014/main" id="{9F197434-FF06-C3AD-762C-D12842B6C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a:extLst>
              <a:ext uri="{FF2B5EF4-FFF2-40B4-BE49-F238E27FC236}">
                <a16:creationId xmlns:a16="http://schemas.microsoft.com/office/drawing/2014/main" id="{E2B59370-0039-B73E-A454-2E21DBB2F460}"/>
              </a:ext>
            </a:extLst>
          </p:cNvPr>
          <p:cNvSpPr>
            <a:spLocks noGrp="1"/>
          </p:cNvSpPr>
          <p:nvPr>
            <p:ph type="dt" sz="half" idx="10"/>
          </p:nvPr>
        </p:nvSpPr>
        <p:spPr/>
        <p:txBody>
          <a:body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B3DFA907-31D2-2CF9-FBA9-B5E42C2F872F}"/>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0D6CDED7-B946-A3D4-5191-C074B5A0977D}"/>
              </a:ext>
            </a:extLst>
          </p:cNvPr>
          <p:cNvSpPr>
            <a:spLocks noGrp="1"/>
          </p:cNvSpPr>
          <p:nvPr>
            <p:ph type="sldNum" sz="quarter" idx="12"/>
          </p:nvPr>
        </p:nvSpPr>
        <p:spPr/>
        <p:txBody>
          <a:bodyPr/>
          <a:lstStyle/>
          <a:p>
            <a:fld id="{3A2E7082-CDC4-4BAF-BB98-4DE1E1D4F715}" type="slidenum">
              <a:rPr lang="fr-BE" smtClean="0"/>
              <a:t>‹N°›</a:t>
            </a:fld>
            <a:endParaRPr lang="fr-BE"/>
          </a:p>
        </p:txBody>
      </p:sp>
    </p:spTree>
    <p:extLst>
      <p:ext uri="{BB962C8B-B14F-4D97-AF65-F5344CB8AC3E}">
        <p14:creationId xmlns:p14="http://schemas.microsoft.com/office/powerpoint/2010/main" val="3057646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D57F85-DA99-1657-D507-1B9070628A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a:extLst>
              <a:ext uri="{FF2B5EF4-FFF2-40B4-BE49-F238E27FC236}">
                <a16:creationId xmlns:a16="http://schemas.microsoft.com/office/drawing/2014/main" id="{0BCBA1F4-0052-86FA-025C-840025BA1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a:extLst>
              <a:ext uri="{FF2B5EF4-FFF2-40B4-BE49-F238E27FC236}">
                <a16:creationId xmlns:a16="http://schemas.microsoft.com/office/drawing/2014/main" id="{94E556FC-F811-2555-0653-06CE0619E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63507F-2D43-4A98-B4B7-95377BD58A92}" type="datetimeFigureOut">
              <a:rPr lang="fr-BE" smtClean="0"/>
              <a:t>25-08-24</a:t>
            </a:fld>
            <a:endParaRPr lang="fr-BE"/>
          </a:p>
        </p:txBody>
      </p:sp>
      <p:sp>
        <p:nvSpPr>
          <p:cNvPr id="5" name="Footer Placeholder 4">
            <a:extLst>
              <a:ext uri="{FF2B5EF4-FFF2-40B4-BE49-F238E27FC236}">
                <a16:creationId xmlns:a16="http://schemas.microsoft.com/office/drawing/2014/main" id="{0C5E4EAF-B400-49E2-9119-919B0731A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a:extLst>
              <a:ext uri="{FF2B5EF4-FFF2-40B4-BE49-F238E27FC236}">
                <a16:creationId xmlns:a16="http://schemas.microsoft.com/office/drawing/2014/main" id="{95112EBF-56AA-45B0-D4B6-B86A3D50F0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E7082-CDC4-4BAF-BB98-4DE1E1D4F715}" type="slidenum">
              <a:rPr lang="fr-BE" smtClean="0"/>
              <a:t>‹N°›</a:t>
            </a:fld>
            <a:endParaRPr lang="fr-BE"/>
          </a:p>
        </p:txBody>
      </p:sp>
    </p:spTree>
    <p:extLst>
      <p:ext uri="{BB962C8B-B14F-4D97-AF65-F5344CB8AC3E}">
        <p14:creationId xmlns:p14="http://schemas.microsoft.com/office/powerpoint/2010/main" val="3340760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5B80-61DD-0EBB-8969-52045B2FC0EB}"/>
              </a:ext>
            </a:extLst>
          </p:cNvPr>
          <p:cNvSpPr>
            <a:spLocks noGrp="1"/>
          </p:cNvSpPr>
          <p:nvPr>
            <p:ph type="ctrTitle"/>
          </p:nvPr>
        </p:nvSpPr>
        <p:spPr/>
        <p:txBody>
          <a:bodyPr/>
          <a:lstStyle/>
          <a:p>
            <a:r>
              <a:rPr lang="fr-BE" dirty="0"/>
              <a:t>Les </a:t>
            </a:r>
            <a:r>
              <a:rPr lang="fr-BE" dirty="0" err="1"/>
              <a:t>non-nés</a:t>
            </a:r>
            <a:endParaRPr lang="fr-BE" dirty="0"/>
          </a:p>
        </p:txBody>
      </p:sp>
      <p:sp>
        <p:nvSpPr>
          <p:cNvPr id="3" name="Subtitle 2">
            <a:extLst>
              <a:ext uri="{FF2B5EF4-FFF2-40B4-BE49-F238E27FC236}">
                <a16:creationId xmlns:a16="http://schemas.microsoft.com/office/drawing/2014/main" id="{DC6FEBCE-6E87-D441-6789-63E299FF3820}"/>
              </a:ext>
            </a:extLst>
          </p:cNvPr>
          <p:cNvSpPr>
            <a:spLocks noGrp="1"/>
          </p:cNvSpPr>
          <p:nvPr>
            <p:ph type="subTitle" idx="1"/>
          </p:nvPr>
        </p:nvSpPr>
        <p:spPr/>
        <p:txBody>
          <a:bodyPr/>
          <a:lstStyle/>
          <a:p>
            <a:r>
              <a:rPr lang="fr-BE" dirty="0"/>
              <a:t>Pour le clergé et les religieuses</a:t>
            </a:r>
          </a:p>
        </p:txBody>
      </p:sp>
    </p:spTree>
    <p:extLst>
      <p:ext uri="{BB962C8B-B14F-4D97-AF65-F5344CB8AC3E}">
        <p14:creationId xmlns:p14="http://schemas.microsoft.com/office/powerpoint/2010/main" val="3016397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F4B1-BCBD-F287-C8FC-C65E18B4B34A}"/>
              </a:ext>
            </a:extLst>
          </p:cNvPr>
          <p:cNvSpPr>
            <a:spLocks noGrp="1"/>
          </p:cNvSpPr>
          <p:nvPr>
            <p:ph type="title"/>
          </p:nvPr>
        </p:nvSpPr>
        <p:spPr>
          <a:xfrm>
            <a:off x="838200" y="164279"/>
            <a:ext cx="10515600" cy="1065431"/>
          </a:xfrm>
        </p:spPr>
        <p:txBody>
          <a:bodyPr/>
          <a:lstStyle/>
          <a:p>
            <a:pPr algn="ctr"/>
            <a:r>
              <a:rPr lang="fr-BE" dirty="0"/>
              <a:t>Sens du Testament de Jésus-Christ</a:t>
            </a:r>
          </a:p>
        </p:txBody>
      </p:sp>
      <p:sp>
        <p:nvSpPr>
          <p:cNvPr id="3" name="Content Placeholder 2">
            <a:extLst>
              <a:ext uri="{FF2B5EF4-FFF2-40B4-BE49-F238E27FC236}">
                <a16:creationId xmlns:a16="http://schemas.microsoft.com/office/drawing/2014/main" id="{E5A81674-38B7-3BA9-6C2D-AAE361149018}"/>
              </a:ext>
            </a:extLst>
          </p:cNvPr>
          <p:cNvSpPr>
            <a:spLocks noGrp="1"/>
          </p:cNvSpPr>
          <p:nvPr>
            <p:ph idx="1"/>
          </p:nvPr>
        </p:nvSpPr>
        <p:spPr>
          <a:xfrm>
            <a:off x="838200" y="1119352"/>
            <a:ext cx="10970172" cy="5494282"/>
          </a:xfrm>
        </p:spPr>
        <p:txBody>
          <a:bodyPr>
            <a:normAutofit/>
          </a:bodyPr>
          <a:lstStyle/>
          <a:p>
            <a:r>
              <a:rPr lang="fr-BE" dirty="0"/>
              <a:t>Ce qu’une personne dit avant de mourir ou laisse dans son testament = le plus important pour elle</a:t>
            </a:r>
          </a:p>
          <a:p>
            <a:r>
              <a:rPr lang="fr-BE" dirty="0"/>
              <a:t>A l’Ascension, Jésus-Christ dit</a:t>
            </a:r>
          </a:p>
          <a:p>
            <a:pPr lvl="1"/>
            <a:r>
              <a:rPr lang="fr-BE" dirty="0"/>
              <a:t>Selon Saint Matthieu : « Allez dans le monde entier et baptisez-les au nom du Père et du Fils et du Saint Esprit et apprenez-leur à observer tout ce que j’ai commandé ».</a:t>
            </a:r>
          </a:p>
          <a:p>
            <a:pPr lvl="1"/>
            <a:r>
              <a:rPr lang="fr-BE" dirty="0"/>
              <a:t>Selon Saint Marc : « Allez dans le monde entier. Proclamez l’évangile à toute la CRÉATION. Celui qui croira et sera baptisé, sera sauvé; celui qui refusera de croire, sera condamné... .</a:t>
            </a:r>
          </a:p>
          <a:p>
            <a:pPr lvl="1"/>
            <a:r>
              <a:rPr lang="fr-BE" dirty="0"/>
              <a:t>Selon Saint Luc : « Il est écrit que le Christ souffrirait, qu’il ressusciterait d’entre les morts le 3</a:t>
            </a:r>
            <a:r>
              <a:rPr lang="fr-BE" baseline="30000" dirty="0"/>
              <a:t>ième</a:t>
            </a:r>
            <a:r>
              <a:rPr lang="fr-BE" dirty="0"/>
              <a:t> jour et que la conversion serait proclamée en Son Nom pour le pardon des péchés, à toutes les nations, en commençant par Jérusalem... »</a:t>
            </a:r>
          </a:p>
          <a:p>
            <a:pPr lvl="1"/>
            <a:r>
              <a:rPr lang="fr-BE" dirty="0"/>
              <a:t>Selon Saint Jean: «  Soyez un, comme le Père et Moi sommes Un. Aimez-vous les uns les autres comme Je vous ai aimé »</a:t>
            </a:r>
          </a:p>
        </p:txBody>
      </p:sp>
    </p:spTree>
    <p:extLst>
      <p:ext uri="{BB962C8B-B14F-4D97-AF65-F5344CB8AC3E}">
        <p14:creationId xmlns:p14="http://schemas.microsoft.com/office/powerpoint/2010/main" val="151553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79DB-00DB-5A68-8154-0D0EE32175DE}"/>
              </a:ext>
            </a:extLst>
          </p:cNvPr>
          <p:cNvSpPr>
            <a:spLocks noGrp="1"/>
          </p:cNvSpPr>
          <p:nvPr>
            <p:ph type="title"/>
          </p:nvPr>
        </p:nvSpPr>
        <p:spPr/>
        <p:txBody>
          <a:bodyPr/>
          <a:lstStyle/>
          <a:p>
            <a:pPr algn="ctr"/>
            <a:r>
              <a:rPr lang="fr-BE" dirty="0"/>
              <a:t>Synthèse du Testament de Jésus-Christ</a:t>
            </a:r>
          </a:p>
        </p:txBody>
      </p:sp>
      <p:sp>
        <p:nvSpPr>
          <p:cNvPr id="3" name="Content Placeholder 2">
            <a:extLst>
              <a:ext uri="{FF2B5EF4-FFF2-40B4-BE49-F238E27FC236}">
                <a16:creationId xmlns:a16="http://schemas.microsoft.com/office/drawing/2014/main" id="{4089042E-92E3-62A0-AFB1-6784CD67A601}"/>
              </a:ext>
            </a:extLst>
          </p:cNvPr>
          <p:cNvSpPr>
            <a:spLocks noGrp="1"/>
          </p:cNvSpPr>
          <p:nvPr>
            <p:ph idx="1"/>
          </p:nvPr>
        </p:nvSpPr>
        <p:spPr/>
        <p:txBody>
          <a:bodyPr>
            <a:normAutofit/>
          </a:bodyPr>
          <a:lstStyle/>
          <a:p>
            <a:r>
              <a:rPr lang="fr-BE" dirty="0"/>
              <a:t>Proclamation de l’Evangile à toute la création, à toutes les nations,</a:t>
            </a:r>
          </a:p>
          <a:p>
            <a:r>
              <a:rPr lang="fr-BE" dirty="0"/>
              <a:t>Invitation à la conversion en Son Nom pour le pardon des péchés</a:t>
            </a:r>
          </a:p>
          <a:p>
            <a:endParaRPr lang="fr-BE" dirty="0"/>
          </a:p>
          <a:p>
            <a:r>
              <a:rPr lang="fr-BE" dirty="0"/>
              <a:t>Baptême au nom du Père et du Fils et du Saint Esprit</a:t>
            </a:r>
          </a:p>
          <a:p>
            <a:endParaRPr lang="fr-BE" dirty="0"/>
          </a:p>
          <a:p>
            <a:r>
              <a:rPr lang="fr-BE" dirty="0"/>
              <a:t>Enseigner et observer les commandements de Jésus qu’on peut synthétiser en « soyez Un comme le Père et Moi sommes Un » : Aimez-vous les uns les autres de la manière que Je vous ai aimé. </a:t>
            </a:r>
          </a:p>
        </p:txBody>
      </p:sp>
    </p:spTree>
    <p:extLst>
      <p:ext uri="{BB962C8B-B14F-4D97-AF65-F5344CB8AC3E}">
        <p14:creationId xmlns:p14="http://schemas.microsoft.com/office/powerpoint/2010/main" val="181921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5764-8323-C3C7-3C50-408603A3F3D6}"/>
              </a:ext>
            </a:extLst>
          </p:cNvPr>
          <p:cNvSpPr>
            <a:spLocks noGrp="1"/>
          </p:cNvSpPr>
          <p:nvPr>
            <p:ph type="title"/>
          </p:nvPr>
        </p:nvSpPr>
        <p:spPr>
          <a:xfrm>
            <a:off x="756745" y="152291"/>
            <a:ext cx="10597055" cy="683282"/>
          </a:xfrm>
        </p:spPr>
        <p:txBody>
          <a:bodyPr>
            <a:normAutofit fontScale="90000"/>
          </a:bodyPr>
          <a:lstStyle/>
          <a:p>
            <a:pPr algn="ctr"/>
            <a:r>
              <a:rPr lang="fr-BE" dirty="0"/>
              <a:t>Quel chemin pour les enfants à naître et</a:t>
            </a:r>
            <a:br>
              <a:rPr lang="fr-BE" dirty="0"/>
            </a:br>
            <a:r>
              <a:rPr lang="fr-BE" dirty="0"/>
              <a:t> la grave question de </a:t>
            </a:r>
            <a:r>
              <a:rPr lang="fr-BE"/>
              <a:t>leur nombre</a:t>
            </a:r>
            <a:endParaRPr lang="fr-BE" dirty="0"/>
          </a:p>
        </p:txBody>
      </p:sp>
      <p:sp>
        <p:nvSpPr>
          <p:cNvPr id="3" name="Content Placeholder 2">
            <a:extLst>
              <a:ext uri="{FF2B5EF4-FFF2-40B4-BE49-F238E27FC236}">
                <a16:creationId xmlns:a16="http://schemas.microsoft.com/office/drawing/2014/main" id="{18F79015-0F64-3FE1-B0A8-30274D57915D}"/>
              </a:ext>
            </a:extLst>
          </p:cNvPr>
          <p:cNvSpPr>
            <a:spLocks noGrp="1"/>
          </p:cNvSpPr>
          <p:nvPr>
            <p:ph idx="1"/>
          </p:nvPr>
        </p:nvSpPr>
        <p:spPr>
          <a:xfrm>
            <a:off x="361293" y="1277007"/>
            <a:ext cx="11469414" cy="5428702"/>
          </a:xfrm>
        </p:spPr>
        <p:txBody>
          <a:bodyPr>
            <a:normAutofit fontScale="92500" lnSpcReduction="10000"/>
          </a:bodyPr>
          <a:lstStyle/>
          <a:p>
            <a:r>
              <a:rPr lang="fr-BE" dirty="0"/>
              <a:t>Benoît XVI a demandé </a:t>
            </a:r>
          </a:p>
          <a:p>
            <a:pPr lvl="1"/>
            <a:r>
              <a:rPr lang="fr-BE" dirty="0"/>
              <a:t>qu’on ne parle plus de limbes pour les enfants à naître morts sans baptême parce qu’ils sont destinés un jour à la vision béatifique au Ciel, </a:t>
            </a:r>
          </a:p>
          <a:p>
            <a:pPr lvl="1"/>
            <a:r>
              <a:rPr lang="fr-BE" dirty="0"/>
              <a:t>à une Commission théologique Internationale de réfléchir aux normes doctrinales</a:t>
            </a:r>
          </a:p>
          <a:p>
            <a:r>
              <a:rPr lang="fr-BE" dirty="0"/>
              <a:t>Les sciences nous apprennent aujourd’hui que </a:t>
            </a:r>
          </a:p>
          <a:p>
            <a:pPr lvl="1"/>
            <a:r>
              <a:rPr lang="fr-BE" dirty="0"/>
              <a:t>le moment de l’arrivée de l’âme pourrait être très précoce</a:t>
            </a:r>
          </a:p>
          <a:p>
            <a:pPr lvl="1"/>
            <a:r>
              <a:rPr lang="fr-BE" dirty="0"/>
              <a:t>dès qu’il a son ADN propre indépendant des parents et</a:t>
            </a:r>
          </a:p>
          <a:p>
            <a:pPr lvl="1"/>
            <a:r>
              <a:rPr lang="fr-BE" dirty="0"/>
              <a:t>parce que la cellule du génome possède toutes les capacités spirituelles des trois puissances de l’âme (capacité d’aimer, de l’intelligence spirituelle et de la </a:t>
            </a:r>
            <a:r>
              <a:rPr lang="fr-BE" dirty="0" err="1"/>
              <a:t>memoria</a:t>
            </a:r>
            <a:r>
              <a:rPr lang="fr-BE" dirty="0"/>
              <a:t> Dei)</a:t>
            </a:r>
          </a:p>
          <a:p>
            <a:r>
              <a:rPr lang="fr-BE" dirty="0"/>
              <a:t>Si la création de l’âme se passe à l’apparition du génome, le nombre d’enfants conçus morts avant la naissance a explosé à notre époque (10.000.000 par jour)</a:t>
            </a:r>
          </a:p>
          <a:p>
            <a:pPr lvl="1"/>
            <a:r>
              <a:rPr lang="fr-BE" dirty="0"/>
              <a:t>Toutes les fausses couches (5 derniers mois de grossesse)</a:t>
            </a:r>
          </a:p>
          <a:p>
            <a:pPr lvl="1"/>
            <a:r>
              <a:rPr lang="fr-BE" dirty="0"/>
              <a:t>Toutes les interruptions volontaires de grossesse</a:t>
            </a:r>
          </a:p>
          <a:p>
            <a:pPr lvl="1"/>
            <a:r>
              <a:rPr lang="fr-BE" dirty="0"/>
              <a:t>Tous les enfants conçus hors sein maternel (PMA, clonage, pour usage industriel) </a:t>
            </a:r>
          </a:p>
          <a:p>
            <a:pPr lvl="1"/>
            <a:r>
              <a:rPr lang="fr-BE" dirty="0"/>
              <a:t>Tous les enfants éliminés par le stérilet et la pilule non contraceptive</a:t>
            </a:r>
          </a:p>
          <a:p>
            <a:pPr lvl="1"/>
            <a:endParaRPr lang="fr-BE" dirty="0"/>
          </a:p>
          <a:p>
            <a:pPr lvl="1"/>
            <a:endParaRPr lang="fr-BE" dirty="0"/>
          </a:p>
          <a:p>
            <a:endParaRPr lang="fr-BE" dirty="0"/>
          </a:p>
          <a:p>
            <a:pPr lvl="1"/>
            <a:endParaRPr lang="fr-BE" dirty="0"/>
          </a:p>
        </p:txBody>
      </p:sp>
    </p:spTree>
    <p:extLst>
      <p:ext uri="{BB962C8B-B14F-4D97-AF65-F5344CB8AC3E}">
        <p14:creationId xmlns:p14="http://schemas.microsoft.com/office/powerpoint/2010/main" val="405420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D4DA-86C0-4486-64EA-D3F1AA6F1C3E}"/>
              </a:ext>
            </a:extLst>
          </p:cNvPr>
          <p:cNvSpPr>
            <a:spLocks noGrp="1"/>
          </p:cNvSpPr>
          <p:nvPr>
            <p:ph type="title"/>
          </p:nvPr>
        </p:nvSpPr>
        <p:spPr>
          <a:xfrm>
            <a:off x="354724" y="365125"/>
            <a:ext cx="11327524" cy="793641"/>
          </a:xfrm>
        </p:spPr>
        <p:txBody>
          <a:bodyPr>
            <a:normAutofit/>
          </a:bodyPr>
          <a:lstStyle/>
          <a:p>
            <a:r>
              <a:rPr lang="fr-BE" sz="4000" dirty="0"/>
              <a:t>Pape JP II et Commission théologique internationale</a:t>
            </a:r>
          </a:p>
        </p:txBody>
      </p:sp>
      <p:sp>
        <p:nvSpPr>
          <p:cNvPr id="3" name="Content Placeholder 2">
            <a:extLst>
              <a:ext uri="{FF2B5EF4-FFF2-40B4-BE49-F238E27FC236}">
                <a16:creationId xmlns:a16="http://schemas.microsoft.com/office/drawing/2014/main" id="{9A018753-DD90-87F1-3666-EA356F3E4026}"/>
              </a:ext>
            </a:extLst>
          </p:cNvPr>
          <p:cNvSpPr>
            <a:spLocks noGrp="1"/>
          </p:cNvSpPr>
          <p:nvPr>
            <p:ph idx="1"/>
          </p:nvPr>
        </p:nvSpPr>
        <p:spPr>
          <a:xfrm>
            <a:off x="838200" y="1213945"/>
            <a:ext cx="10515600" cy="5644055"/>
          </a:xfrm>
        </p:spPr>
        <p:txBody>
          <a:bodyPr>
            <a:normAutofit fontScale="92500" lnSpcReduction="20000"/>
          </a:bodyPr>
          <a:lstStyle/>
          <a:p>
            <a:r>
              <a:rPr lang="en-GB" dirty="0"/>
              <a:t>Jean-Paul II Acta </a:t>
            </a:r>
            <a:r>
              <a:rPr lang="en-GB" dirty="0" err="1"/>
              <a:t>Apostolicae</a:t>
            </a:r>
            <a:r>
              <a:rPr lang="en-GB" dirty="0"/>
              <a:t> </a:t>
            </a:r>
            <a:r>
              <a:rPr lang="en-GB" dirty="0" err="1"/>
              <a:t>Sede</a:t>
            </a:r>
            <a:r>
              <a:rPr lang="en-GB" dirty="0"/>
              <a:t> (2/5/1995): “</a:t>
            </a:r>
            <a:r>
              <a:rPr lang="en-GB" dirty="0" err="1"/>
              <a:t>Infantem</a:t>
            </a:r>
            <a:r>
              <a:rPr lang="en-GB" dirty="0"/>
              <a:t> autem </a:t>
            </a:r>
            <a:r>
              <a:rPr lang="en-GB" dirty="0" err="1"/>
              <a:t>vestnum</a:t>
            </a:r>
            <a:r>
              <a:rPr lang="en-GB" dirty="0"/>
              <a:t> </a:t>
            </a:r>
            <a:r>
              <a:rPr lang="en-GB" dirty="0" err="1"/>
              <a:t>postestis</a:t>
            </a:r>
            <a:r>
              <a:rPr lang="en-GB" dirty="0"/>
              <a:t> Eidem Patri </a:t>
            </a:r>
            <a:r>
              <a:rPr lang="en-GB" dirty="0" err="1"/>
              <a:t>Ejusque</a:t>
            </a:r>
            <a:r>
              <a:rPr lang="en-GB" dirty="0"/>
              <a:t> </a:t>
            </a:r>
            <a:r>
              <a:rPr lang="en-GB" dirty="0" err="1"/>
              <a:t>Misericodiae</a:t>
            </a:r>
            <a:r>
              <a:rPr lang="en-GB" dirty="0"/>
              <a:t> cum </a:t>
            </a:r>
            <a:r>
              <a:rPr lang="en-GB" dirty="0" err="1"/>
              <a:t>Spe</a:t>
            </a:r>
            <a:r>
              <a:rPr lang="en-GB" dirty="0"/>
              <a:t> </a:t>
            </a:r>
            <a:r>
              <a:rPr lang="en-GB" dirty="0" err="1"/>
              <a:t>committere</a:t>
            </a:r>
            <a:r>
              <a:rPr lang="en-GB" dirty="0"/>
              <a:t>” </a:t>
            </a:r>
          </a:p>
          <a:p>
            <a:pPr lvl="1"/>
            <a:r>
              <a:rPr lang="en-GB" dirty="0" err="1"/>
              <a:t>Traduction</a:t>
            </a:r>
            <a:r>
              <a:rPr lang="en-GB" dirty="0"/>
              <a:t> :“</a:t>
            </a:r>
            <a:r>
              <a:rPr lang="en-GB" dirty="0" err="1"/>
              <a:t>Mères</a:t>
            </a:r>
            <a:r>
              <a:rPr lang="en-GB" dirty="0"/>
              <a:t>, </a:t>
            </a:r>
            <a:r>
              <a:rPr lang="en-GB" dirty="0" err="1"/>
              <a:t>rien</a:t>
            </a:r>
            <a:r>
              <a:rPr lang="en-GB" dirty="0"/>
              <a:t> </a:t>
            </a:r>
            <a:r>
              <a:rPr lang="en-GB" dirty="0" err="1"/>
              <a:t>n’est</a:t>
            </a:r>
            <a:r>
              <a:rPr lang="en-GB" dirty="0"/>
              <a:t> perdu pour </a:t>
            </a:r>
            <a:r>
              <a:rPr lang="en-GB" dirty="0" err="1"/>
              <a:t>votre</a:t>
            </a:r>
            <a:r>
              <a:rPr lang="en-GB" dirty="0"/>
              <a:t> enfant! </a:t>
            </a:r>
            <a:r>
              <a:rPr lang="en-GB" dirty="0" err="1"/>
              <a:t>Vous</a:t>
            </a:r>
            <a:r>
              <a:rPr lang="en-GB" dirty="0"/>
              <a:t> </a:t>
            </a:r>
            <a:r>
              <a:rPr lang="en-GB" dirty="0" err="1"/>
              <a:t>pouvez</a:t>
            </a:r>
            <a:r>
              <a:rPr lang="en-GB" dirty="0"/>
              <a:t> </a:t>
            </a:r>
            <a:r>
              <a:rPr lang="en-GB" dirty="0" err="1"/>
              <a:t>confier</a:t>
            </a:r>
            <a:r>
              <a:rPr lang="en-GB" dirty="0"/>
              <a:t> avec </a:t>
            </a:r>
            <a:r>
              <a:rPr lang="en-GB" dirty="0" err="1"/>
              <a:t>espérance</a:t>
            </a:r>
            <a:r>
              <a:rPr lang="en-GB" dirty="0"/>
              <a:t> </a:t>
            </a:r>
            <a:r>
              <a:rPr lang="en-GB" dirty="0" err="1"/>
              <a:t>votre</a:t>
            </a:r>
            <a:r>
              <a:rPr lang="en-GB" dirty="0"/>
              <a:t> enfant au Père et à Sa </a:t>
            </a:r>
            <a:r>
              <a:rPr lang="en-GB" dirty="0" err="1"/>
              <a:t>Miséricorde</a:t>
            </a:r>
            <a:r>
              <a:rPr lang="en-GB" dirty="0"/>
              <a:t>”</a:t>
            </a:r>
          </a:p>
          <a:p>
            <a:r>
              <a:rPr lang="en-GB" dirty="0"/>
              <a:t>Benoit XVI a refuse de </a:t>
            </a:r>
            <a:r>
              <a:rPr lang="en-GB" dirty="0" err="1"/>
              <a:t>parler</a:t>
            </a:r>
            <a:r>
              <a:rPr lang="en-GB" dirty="0"/>
              <a:t> de </a:t>
            </a:r>
            <a:r>
              <a:rPr lang="en-GB" dirty="0" err="1"/>
              <a:t>Limbes</a:t>
            </a:r>
            <a:r>
              <a:rPr lang="en-GB" dirty="0"/>
              <a:t> pour </a:t>
            </a:r>
            <a:r>
              <a:rPr lang="en-GB" dirty="0" err="1"/>
              <a:t>eux</a:t>
            </a:r>
            <a:r>
              <a:rPr lang="en-GB" dirty="0"/>
              <a:t>, les confidant à la </a:t>
            </a:r>
            <a:r>
              <a:rPr lang="en-GB" dirty="0" err="1"/>
              <a:t>Miséricorde</a:t>
            </a:r>
            <a:r>
              <a:rPr lang="en-GB" dirty="0"/>
              <a:t> de Dieu</a:t>
            </a:r>
          </a:p>
          <a:p>
            <a:pPr marL="0" indent="0">
              <a:buNone/>
            </a:pPr>
            <a:endParaRPr lang="fr-BE" dirty="0"/>
          </a:p>
          <a:p>
            <a:r>
              <a:rPr lang="fr-BE" dirty="0"/>
              <a:t>Résumé du document de Commission théologique internationale 2007 : </a:t>
            </a:r>
          </a:p>
          <a:p>
            <a:pPr lvl="1"/>
            <a:r>
              <a:rPr lang="fr-BE" dirty="0"/>
              <a:t>« Pasteurs et théologiens doivent avancer dans les lignes indiquées dans ce document : les enfants non nés ne sont pas </a:t>
            </a:r>
            <a:r>
              <a:rPr lang="fr-BE" b="1" dirty="0"/>
              <a:t>exempts de la nécessité du salut à cause du péché originel. </a:t>
            </a:r>
          </a:p>
          <a:p>
            <a:pPr lvl="1"/>
            <a:r>
              <a:rPr lang="fr-BE" dirty="0"/>
              <a:t>Cependant, ils seront sauvés un jour et admis à la</a:t>
            </a:r>
            <a:r>
              <a:rPr lang="fr-BE" b="1" dirty="0"/>
              <a:t> Vision béatifique. </a:t>
            </a:r>
          </a:p>
          <a:p>
            <a:pPr lvl="1"/>
            <a:r>
              <a:rPr lang="fr-BE" dirty="0"/>
              <a:t>Pour cela, l’Eglise doit prier pour eux, leur obtenir</a:t>
            </a:r>
            <a:r>
              <a:rPr lang="fr-BE" b="1" dirty="0"/>
              <a:t> des mérites du Christ un chemin de salut. </a:t>
            </a:r>
          </a:p>
          <a:p>
            <a:pPr lvl="1"/>
            <a:r>
              <a:rPr lang="fr-BE" b="1" dirty="0"/>
              <a:t>Par la voie de l’Eucharistie très spécialement... »</a:t>
            </a:r>
          </a:p>
          <a:p>
            <a:pPr lvl="1"/>
            <a:endParaRPr lang="fr-BE" b="1" dirty="0"/>
          </a:p>
          <a:p>
            <a:r>
              <a:rPr lang="fr-BE" sz="2800" dirty="0"/>
              <a:t>Quels chemins possibles maintenant pour les enfants à naître</a:t>
            </a:r>
            <a:endParaRPr lang="fr-BE" b="1" dirty="0"/>
          </a:p>
          <a:p>
            <a:endParaRPr lang="fr-BE" dirty="0"/>
          </a:p>
        </p:txBody>
      </p:sp>
    </p:spTree>
    <p:extLst>
      <p:ext uri="{BB962C8B-B14F-4D97-AF65-F5344CB8AC3E}">
        <p14:creationId xmlns:p14="http://schemas.microsoft.com/office/powerpoint/2010/main" val="29529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5F41-1D8F-68F8-2E4F-1AC470F7A459}"/>
              </a:ext>
            </a:extLst>
          </p:cNvPr>
          <p:cNvSpPr>
            <a:spLocks noGrp="1"/>
          </p:cNvSpPr>
          <p:nvPr>
            <p:ph type="title"/>
          </p:nvPr>
        </p:nvSpPr>
        <p:spPr/>
        <p:txBody>
          <a:bodyPr>
            <a:normAutofit/>
          </a:bodyPr>
          <a:lstStyle/>
          <a:p>
            <a:r>
              <a:rPr lang="fr-BE" sz="4000" dirty="0"/>
              <a:t>Chemin du baptême pour tous les enfants à naître depuis 13 ans</a:t>
            </a:r>
          </a:p>
        </p:txBody>
      </p:sp>
      <p:sp>
        <p:nvSpPr>
          <p:cNvPr id="3" name="Content Placeholder 2">
            <a:extLst>
              <a:ext uri="{FF2B5EF4-FFF2-40B4-BE49-F238E27FC236}">
                <a16:creationId xmlns:a16="http://schemas.microsoft.com/office/drawing/2014/main" id="{04892806-FDD9-7B9B-063D-4120DD59DDB3}"/>
              </a:ext>
            </a:extLst>
          </p:cNvPr>
          <p:cNvSpPr>
            <a:spLocks noGrp="1"/>
          </p:cNvSpPr>
          <p:nvPr>
            <p:ph idx="1"/>
          </p:nvPr>
        </p:nvSpPr>
        <p:spPr>
          <a:xfrm>
            <a:off x="838200" y="1825624"/>
            <a:ext cx="10515600" cy="4575175"/>
          </a:xfrm>
        </p:spPr>
        <p:txBody>
          <a:bodyPr>
            <a:normAutofit/>
          </a:bodyPr>
          <a:lstStyle/>
          <a:p>
            <a:r>
              <a:rPr lang="fr-BE" dirty="0"/>
              <a:t>L’église demande aux parents chrétiens de baptiser leurs enfants dès la naissance</a:t>
            </a:r>
          </a:p>
          <a:p>
            <a:r>
              <a:rPr lang="fr-BE" dirty="0"/>
              <a:t>En cas de danger de mort, l’Église autorise même aux laïcs de baptiser</a:t>
            </a:r>
          </a:p>
          <a:p>
            <a:r>
              <a:rPr lang="fr-BE" dirty="0"/>
              <a:t>Nous faisons une prière dans ce sens depuis 13 ans toutes les nuits</a:t>
            </a:r>
          </a:p>
          <a:p>
            <a:r>
              <a:rPr lang="fr-BE" dirty="0"/>
              <a:t>Cela répond à l’appel du Christ de les baptiser, pour rejoindre leur liberté d’en recevoir la grâce </a:t>
            </a:r>
          </a:p>
          <a:p>
            <a:r>
              <a:rPr lang="fr-BE" dirty="0"/>
              <a:t>puisqu’ils sont attachés à nous et qu’ils demeurent dans le temps de la terre pour cela.</a:t>
            </a:r>
          </a:p>
          <a:p>
            <a:endParaRPr lang="fr-BE" dirty="0"/>
          </a:p>
          <a:p>
            <a:endParaRPr lang="fr-BE" dirty="0"/>
          </a:p>
        </p:txBody>
      </p:sp>
    </p:spTree>
    <p:extLst>
      <p:ext uri="{BB962C8B-B14F-4D97-AF65-F5344CB8AC3E}">
        <p14:creationId xmlns:p14="http://schemas.microsoft.com/office/powerpoint/2010/main" val="42280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FE9B-137C-A376-9C0F-6EF5941D42F1}"/>
              </a:ext>
            </a:extLst>
          </p:cNvPr>
          <p:cNvSpPr>
            <a:spLocks noGrp="1"/>
          </p:cNvSpPr>
          <p:nvPr>
            <p:ph type="title"/>
          </p:nvPr>
        </p:nvSpPr>
        <p:spPr>
          <a:xfrm>
            <a:off x="197069" y="365125"/>
            <a:ext cx="11156731" cy="864585"/>
          </a:xfrm>
        </p:spPr>
        <p:txBody>
          <a:bodyPr>
            <a:normAutofit fontScale="90000"/>
          </a:bodyPr>
          <a:lstStyle/>
          <a:p>
            <a:pPr algn="ctr"/>
            <a:r>
              <a:rPr lang="fr-BE" dirty="0"/>
              <a:t>Chemin pour la justification des enfants non nés non baptisés</a:t>
            </a:r>
          </a:p>
        </p:txBody>
      </p:sp>
      <p:sp>
        <p:nvSpPr>
          <p:cNvPr id="3" name="Content Placeholder 2">
            <a:extLst>
              <a:ext uri="{FF2B5EF4-FFF2-40B4-BE49-F238E27FC236}">
                <a16:creationId xmlns:a16="http://schemas.microsoft.com/office/drawing/2014/main" id="{4F1B6017-8F77-88E2-DE33-78621E5727E2}"/>
              </a:ext>
            </a:extLst>
          </p:cNvPr>
          <p:cNvSpPr>
            <a:spLocks noGrp="1"/>
          </p:cNvSpPr>
          <p:nvPr>
            <p:ph idx="1"/>
          </p:nvPr>
        </p:nvSpPr>
        <p:spPr>
          <a:xfrm>
            <a:off x="591207" y="1229710"/>
            <a:ext cx="10762593" cy="5415456"/>
          </a:xfrm>
        </p:spPr>
        <p:txBody>
          <a:bodyPr>
            <a:normAutofit/>
          </a:bodyPr>
          <a:lstStyle/>
          <a:p>
            <a:r>
              <a:rPr lang="fr-BE" dirty="0"/>
              <a:t>Comme ils sont morts</a:t>
            </a:r>
          </a:p>
          <a:p>
            <a:pPr lvl="1"/>
            <a:r>
              <a:rPr lang="fr-BE" dirty="0"/>
              <a:t>Ils restent dans le temps de la terre et sur terre</a:t>
            </a:r>
          </a:p>
          <a:p>
            <a:pPr lvl="1"/>
            <a:r>
              <a:rPr lang="fr-BE" dirty="0"/>
              <a:t>Ils sont attachés à ceux qui les aiment et les ont conçus</a:t>
            </a:r>
          </a:p>
          <a:p>
            <a:pPr lvl="1"/>
            <a:r>
              <a:rPr lang="fr-BE" dirty="0"/>
              <a:t>Ils peuvent ouvrir tout grand leurs portes au Christ à travers les membres de l’Eglise qui leur apporte les lumières et les enseignements du Christ</a:t>
            </a:r>
          </a:p>
          <a:p>
            <a:pPr lvl="1"/>
            <a:endParaRPr lang="fr-BE" dirty="0"/>
          </a:p>
          <a:p>
            <a:r>
              <a:rPr lang="fr-BE" dirty="0"/>
              <a:t> Le Père éternel des Cieux leur a réservé un chemin où ils peuvent exercer leur choix en prenant leur temps comme pour nous</a:t>
            </a:r>
          </a:p>
          <a:p>
            <a:pPr lvl="1"/>
            <a:r>
              <a:rPr lang="fr-BE" dirty="0"/>
              <a:t>Ils y reçoivent tous les soins nécessaires</a:t>
            </a:r>
          </a:p>
          <a:p>
            <a:pPr lvl="1"/>
            <a:r>
              <a:rPr lang="fr-BE" dirty="0"/>
              <a:t>Ils y reçoivent toute la lumière nécessaire pour grandir dans l’union transformante en Jésus-Christ</a:t>
            </a:r>
          </a:p>
          <a:p>
            <a:pPr lvl="1"/>
            <a:r>
              <a:rPr lang="fr-BE" dirty="0"/>
              <a:t>afin qu’ils puissent exercer librement sur terre et dans le temps leur acquiescement à joindre leur immolation à celle de Jésus-Christ</a:t>
            </a:r>
          </a:p>
          <a:p>
            <a:pPr lvl="1"/>
            <a:endParaRPr lang="fr-BE" dirty="0"/>
          </a:p>
          <a:p>
            <a:pPr lvl="1"/>
            <a:endParaRPr lang="fr-BE" dirty="0"/>
          </a:p>
        </p:txBody>
      </p:sp>
    </p:spTree>
    <p:extLst>
      <p:ext uri="{BB962C8B-B14F-4D97-AF65-F5344CB8AC3E}">
        <p14:creationId xmlns:p14="http://schemas.microsoft.com/office/powerpoint/2010/main" val="250237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81908-8578-49F3-3BCD-DC120F900615}"/>
              </a:ext>
            </a:extLst>
          </p:cNvPr>
          <p:cNvSpPr>
            <a:spLocks noGrp="1"/>
          </p:cNvSpPr>
          <p:nvPr>
            <p:ph type="title"/>
          </p:nvPr>
        </p:nvSpPr>
        <p:spPr>
          <a:xfrm>
            <a:off x="480848" y="365125"/>
            <a:ext cx="10872952" cy="1325563"/>
          </a:xfrm>
        </p:spPr>
        <p:txBody>
          <a:bodyPr>
            <a:normAutofit fontScale="90000"/>
          </a:bodyPr>
          <a:lstStyle/>
          <a:p>
            <a:r>
              <a:rPr lang="fr-BE" sz="4000" dirty="0"/>
              <a:t>Chemin de vision béatifique pour les enfants à naître et morts sans baptême que nous appelons non nés</a:t>
            </a:r>
          </a:p>
        </p:txBody>
      </p:sp>
      <p:sp>
        <p:nvSpPr>
          <p:cNvPr id="3" name="Content Placeholder 2">
            <a:extLst>
              <a:ext uri="{FF2B5EF4-FFF2-40B4-BE49-F238E27FC236}">
                <a16:creationId xmlns:a16="http://schemas.microsoft.com/office/drawing/2014/main" id="{2EA55F03-B622-24A6-9931-C6E47DEC9C2B}"/>
              </a:ext>
            </a:extLst>
          </p:cNvPr>
          <p:cNvSpPr>
            <a:spLocks noGrp="1"/>
          </p:cNvSpPr>
          <p:nvPr>
            <p:ph idx="1"/>
          </p:nvPr>
        </p:nvSpPr>
        <p:spPr>
          <a:xfrm>
            <a:off x="559676" y="1631731"/>
            <a:ext cx="10794124" cy="4861144"/>
          </a:xfrm>
        </p:spPr>
        <p:txBody>
          <a:bodyPr>
            <a:normAutofit fontScale="92500" lnSpcReduction="10000"/>
          </a:bodyPr>
          <a:lstStyle/>
          <a:p>
            <a:r>
              <a:rPr lang="fr-BE" dirty="0"/>
              <a:t>Rome a ouvert pour la première fois dans l’histoire la possibilité ad </a:t>
            </a:r>
            <a:r>
              <a:rPr lang="fr-BE" dirty="0" err="1"/>
              <a:t>experimentum</a:t>
            </a:r>
            <a:r>
              <a:rPr lang="fr-BE" dirty="0"/>
              <a:t> de célébrer nommément une messe de justification pour les enfants non nés morts sans baptême (Diocèse de Toulon, 1990-1991)</a:t>
            </a:r>
          </a:p>
          <a:p>
            <a:r>
              <a:rPr lang="fr-BE" dirty="0"/>
              <a:t>L’expérience a montré qu’il était important de les incorporer dans l’Église via la famille ou leurs proches qui peuvent comprendre leur situation</a:t>
            </a:r>
          </a:p>
          <a:p>
            <a:r>
              <a:rPr lang="fr-BE" dirty="0"/>
              <a:t>Mais il y a 5 étapes essentielles pour la famille ou leurs proches:</a:t>
            </a:r>
          </a:p>
          <a:p>
            <a:pPr lvl="1"/>
            <a:r>
              <a:rPr lang="fr-BE" dirty="0"/>
              <a:t>les accompagner dans leur deuil et leur réconciliation avec leur enfant;</a:t>
            </a:r>
          </a:p>
          <a:p>
            <a:pPr lvl="1"/>
            <a:r>
              <a:rPr lang="fr-BE" dirty="0"/>
              <a:t>les accompagner dans leur réconciliation avec Dieu pour le pardon de leurs péchés;</a:t>
            </a:r>
          </a:p>
          <a:p>
            <a:pPr lvl="1"/>
            <a:r>
              <a:rPr lang="fr-BE" dirty="0"/>
              <a:t>les aider à nommer leur enfant puisque Dieu donne ce pouvoir aux hommes;</a:t>
            </a:r>
          </a:p>
          <a:p>
            <a:pPr lvl="1"/>
            <a:r>
              <a:rPr lang="fr-BE" dirty="0"/>
              <a:t>leur proposer d’offrir une messe pour l’enfant pour son incorporation au cœur l’Église en exprimant leur désir de baptême pour l’enfant avec la proclamation du credo;</a:t>
            </a:r>
          </a:p>
          <a:p>
            <a:pPr lvl="1"/>
            <a:r>
              <a:rPr lang="fr-BE" dirty="0"/>
              <a:t>leur proposer d’inscrire leur enfant à la messe perpétuelle pour une communion quotidienne (Leur nom est déposé sur l’autel)</a:t>
            </a:r>
          </a:p>
        </p:txBody>
      </p:sp>
    </p:spTree>
    <p:extLst>
      <p:ext uri="{BB962C8B-B14F-4D97-AF65-F5344CB8AC3E}">
        <p14:creationId xmlns:p14="http://schemas.microsoft.com/office/powerpoint/2010/main" val="265425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C17C-4AFD-2BAA-D0FA-DC42C1196C06}"/>
              </a:ext>
            </a:extLst>
          </p:cNvPr>
          <p:cNvSpPr>
            <a:spLocks noGrp="1"/>
          </p:cNvSpPr>
          <p:nvPr>
            <p:ph type="title"/>
          </p:nvPr>
        </p:nvSpPr>
        <p:spPr>
          <a:xfrm>
            <a:off x="838200" y="365126"/>
            <a:ext cx="10515600" cy="959178"/>
          </a:xfrm>
        </p:spPr>
        <p:txBody>
          <a:bodyPr/>
          <a:lstStyle/>
          <a:p>
            <a:pPr algn="ctr"/>
            <a:r>
              <a:rPr lang="fr-BE" dirty="0"/>
              <a:t>Fruits connus de cet apostolat</a:t>
            </a:r>
          </a:p>
        </p:txBody>
      </p:sp>
      <p:sp>
        <p:nvSpPr>
          <p:cNvPr id="3" name="Content Placeholder 2">
            <a:extLst>
              <a:ext uri="{FF2B5EF4-FFF2-40B4-BE49-F238E27FC236}">
                <a16:creationId xmlns:a16="http://schemas.microsoft.com/office/drawing/2014/main" id="{AC84D984-C884-E9E7-05CC-5FE25FDADEE8}"/>
              </a:ext>
            </a:extLst>
          </p:cNvPr>
          <p:cNvSpPr>
            <a:spLocks noGrp="1"/>
          </p:cNvSpPr>
          <p:nvPr>
            <p:ph idx="1"/>
          </p:nvPr>
        </p:nvSpPr>
        <p:spPr/>
        <p:txBody>
          <a:bodyPr/>
          <a:lstStyle/>
          <a:p>
            <a:r>
              <a:rPr lang="fr-BE" dirty="0"/>
              <a:t>Présence invisible mais réelle dans la famille sans que l’enfant </a:t>
            </a:r>
            <a:r>
              <a:rPr lang="fr-BE" dirty="0" err="1"/>
              <a:t>non-né</a:t>
            </a:r>
            <a:r>
              <a:rPr lang="fr-BE" dirty="0"/>
              <a:t> communique avec un membre de la famille</a:t>
            </a:r>
          </a:p>
          <a:p>
            <a:r>
              <a:rPr lang="fr-BE" dirty="0"/>
              <a:t>Guérisons spirituelles et physiques des frères, sœurs et des parents et autres proches de la famille via une lumière apaisante et régénérante</a:t>
            </a:r>
          </a:p>
          <a:p>
            <a:r>
              <a:rPr lang="fr-BE" dirty="0"/>
              <a:t>Équivalence du baptême qui ouvre l’accès au Royaume </a:t>
            </a:r>
          </a:p>
          <a:p>
            <a:r>
              <a:rPr lang="fr-BE" dirty="0"/>
              <a:t>Être membre d’une famille qui le reconnaît change tout pour le non né, notamment pour l’aider à mieux connaître Jésus-Christ et croire</a:t>
            </a:r>
          </a:p>
          <a:p>
            <a:r>
              <a:rPr lang="fr-BE" dirty="0"/>
              <a:t>Renouvellement de la </a:t>
            </a:r>
            <a:r>
              <a:rPr lang="fr-BE"/>
              <a:t>Foi en </a:t>
            </a:r>
            <a:r>
              <a:rPr lang="fr-BE" dirty="0"/>
              <a:t>le monde invisible et en la résurrection de la chair (parties du credo)</a:t>
            </a:r>
          </a:p>
          <a:p>
            <a:endParaRPr lang="fr-BE" dirty="0"/>
          </a:p>
        </p:txBody>
      </p:sp>
    </p:spTree>
    <p:extLst>
      <p:ext uri="{BB962C8B-B14F-4D97-AF65-F5344CB8AC3E}">
        <p14:creationId xmlns:p14="http://schemas.microsoft.com/office/powerpoint/2010/main" val="343859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27C36C-36D0-37B6-6B0A-B38A14CCD368}"/>
              </a:ext>
            </a:extLst>
          </p:cNvPr>
          <p:cNvSpPr>
            <a:spLocks noGrp="1"/>
          </p:cNvSpPr>
          <p:nvPr>
            <p:ph type="ctrTitle"/>
          </p:nvPr>
        </p:nvSpPr>
        <p:spPr>
          <a:xfrm>
            <a:off x="1524000" y="1122362"/>
            <a:ext cx="9144000" cy="2763837"/>
          </a:xfrm>
        </p:spPr>
        <p:txBody>
          <a:bodyPr>
            <a:normAutofit/>
          </a:bodyPr>
          <a:lstStyle/>
          <a:p>
            <a:r>
              <a:rPr lang="fr-BE" dirty="0"/>
              <a:t>Saint Augustin et Sainte Thérèse d’Avila</a:t>
            </a:r>
          </a:p>
        </p:txBody>
      </p:sp>
      <p:sp>
        <p:nvSpPr>
          <p:cNvPr id="3" name="Sous-titre 2">
            <a:extLst>
              <a:ext uri="{FF2B5EF4-FFF2-40B4-BE49-F238E27FC236}">
                <a16:creationId xmlns:a16="http://schemas.microsoft.com/office/drawing/2014/main" id="{6187B11D-EBD3-D223-75FD-BAF550D487A6}"/>
              </a:ext>
            </a:extLst>
          </p:cNvPr>
          <p:cNvSpPr>
            <a:spLocks noGrp="1"/>
          </p:cNvSpPr>
          <p:nvPr>
            <p:ph type="subTitle" idx="1"/>
          </p:nvPr>
        </p:nvSpPr>
        <p:spPr>
          <a:xfrm>
            <a:off x="1524000" y="4256690"/>
            <a:ext cx="9144000" cy="1213944"/>
          </a:xfrm>
        </p:spPr>
        <p:txBody>
          <a:bodyPr>
            <a:normAutofit/>
          </a:bodyPr>
          <a:lstStyle/>
          <a:p>
            <a:r>
              <a:rPr lang="fr-BE" dirty="0"/>
              <a:t>La </a:t>
            </a:r>
            <a:r>
              <a:rPr lang="fr-BE" dirty="0" err="1"/>
              <a:t>memoria</a:t>
            </a:r>
            <a:r>
              <a:rPr lang="fr-BE" dirty="0"/>
              <a:t> Dei est disponible aux non nés</a:t>
            </a:r>
          </a:p>
        </p:txBody>
      </p:sp>
    </p:spTree>
    <p:extLst>
      <p:ext uri="{BB962C8B-B14F-4D97-AF65-F5344CB8AC3E}">
        <p14:creationId xmlns:p14="http://schemas.microsoft.com/office/powerpoint/2010/main" val="2485359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E2D03-A3C8-7228-CC23-C85BC91D101A}"/>
              </a:ext>
            </a:extLst>
          </p:cNvPr>
          <p:cNvSpPr>
            <a:spLocks noGrp="1"/>
          </p:cNvSpPr>
          <p:nvPr>
            <p:ph type="title"/>
          </p:nvPr>
        </p:nvSpPr>
        <p:spPr/>
        <p:txBody>
          <a:bodyPr/>
          <a:lstStyle/>
          <a:p>
            <a:r>
              <a:rPr lang="fr-BE" dirty="0"/>
              <a:t>Saint Augustin</a:t>
            </a:r>
          </a:p>
        </p:txBody>
      </p:sp>
      <p:sp>
        <p:nvSpPr>
          <p:cNvPr id="3" name="Espace réservé du contenu 2">
            <a:extLst>
              <a:ext uri="{FF2B5EF4-FFF2-40B4-BE49-F238E27FC236}">
                <a16:creationId xmlns:a16="http://schemas.microsoft.com/office/drawing/2014/main" id="{7C7E88B7-6D62-90BB-FC46-6C95783E79FA}"/>
              </a:ext>
            </a:extLst>
          </p:cNvPr>
          <p:cNvSpPr>
            <a:spLocks noGrp="1"/>
          </p:cNvSpPr>
          <p:nvPr>
            <p:ph idx="1"/>
          </p:nvPr>
        </p:nvSpPr>
        <p:spPr>
          <a:xfrm>
            <a:off x="838200" y="1757856"/>
            <a:ext cx="10515600" cy="4603530"/>
          </a:xfrm>
        </p:spPr>
        <p:txBody>
          <a:bodyPr>
            <a:normAutofit/>
          </a:bodyPr>
          <a:lstStyle/>
          <a:p>
            <a:r>
              <a:rPr lang="fr-BE" dirty="0"/>
              <a:t>Memoria Dei : </a:t>
            </a:r>
          </a:p>
          <a:p>
            <a:pPr lvl="1"/>
            <a:r>
              <a:rPr lang="fr-BE" dirty="0"/>
              <a:t>puissance de la vie intérieure de l’homme </a:t>
            </a:r>
          </a:p>
          <a:p>
            <a:pPr lvl="1"/>
            <a:r>
              <a:rPr lang="fr-BE" dirty="0"/>
              <a:t>qui est donnée au moment de la création de l’âme, </a:t>
            </a:r>
          </a:p>
          <a:p>
            <a:pPr lvl="1"/>
            <a:r>
              <a:rPr lang="fr-BE" dirty="0"/>
              <a:t>nous rendant à Son Image avec l’intelligence et la volonté spirituelles</a:t>
            </a:r>
          </a:p>
          <a:p>
            <a:pPr lvl="1"/>
            <a:r>
              <a:rPr lang="fr-BE" dirty="0"/>
              <a:t>capacité de notre liberté propre de dire oui à Dieu</a:t>
            </a:r>
          </a:p>
          <a:p>
            <a:pPr lvl="1"/>
            <a:r>
              <a:rPr lang="fr-BE" dirty="0"/>
              <a:t>et de nous unir spirituellement à Lui et à toutes choses créées</a:t>
            </a:r>
          </a:p>
          <a:p>
            <a:r>
              <a:rPr lang="fr-BE" dirty="0" err="1"/>
              <a:t>Abstrusior</a:t>
            </a:r>
            <a:r>
              <a:rPr lang="fr-BE" dirty="0"/>
              <a:t> </a:t>
            </a:r>
            <a:r>
              <a:rPr lang="fr-BE" dirty="0" err="1"/>
              <a:t>profunditatis</a:t>
            </a:r>
            <a:r>
              <a:rPr lang="fr-BE" dirty="0"/>
              <a:t> </a:t>
            </a:r>
            <a:r>
              <a:rPr lang="fr-BE" dirty="0" err="1"/>
              <a:t>Memoriae</a:t>
            </a:r>
            <a:r>
              <a:rPr lang="fr-BE" dirty="0"/>
              <a:t> </a:t>
            </a:r>
            <a:r>
              <a:rPr lang="fr-BE" dirty="0" err="1"/>
              <a:t>nostrae</a:t>
            </a:r>
            <a:r>
              <a:rPr lang="fr-BE" dirty="0"/>
              <a:t> : </a:t>
            </a:r>
          </a:p>
          <a:p>
            <a:pPr lvl="1"/>
            <a:r>
              <a:rPr lang="fr-BE" dirty="0"/>
              <a:t>ce qu’il y a de plus scandaleux pour Satan </a:t>
            </a:r>
          </a:p>
          <a:p>
            <a:pPr lvl="1"/>
            <a:r>
              <a:rPr lang="fr-BE" dirty="0"/>
              <a:t>car il est abstrait à regarder en la profondeur de notre mémoire, </a:t>
            </a:r>
          </a:p>
          <a:p>
            <a:pPr lvl="1"/>
            <a:r>
              <a:rPr lang="fr-BE" dirty="0"/>
              <a:t>source de notre intériorité humaine, </a:t>
            </a:r>
          </a:p>
          <a:p>
            <a:pPr lvl="1"/>
            <a:r>
              <a:rPr lang="fr-BE" dirty="0"/>
              <a:t>là où l’homme est vivant</a:t>
            </a:r>
          </a:p>
        </p:txBody>
      </p:sp>
    </p:spTree>
    <p:extLst>
      <p:ext uri="{BB962C8B-B14F-4D97-AF65-F5344CB8AC3E}">
        <p14:creationId xmlns:p14="http://schemas.microsoft.com/office/powerpoint/2010/main" val="384965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E6DBF-AC71-9ADC-3772-F590D2D17413}"/>
              </a:ext>
            </a:extLst>
          </p:cNvPr>
          <p:cNvSpPr>
            <a:spLocks noGrp="1"/>
          </p:cNvSpPr>
          <p:nvPr>
            <p:ph type="title"/>
          </p:nvPr>
        </p:nvSpPr>
        <p:spPr/>
        <p:txBody>
          <a:bodyPr/>
          <a:lstStyle/>
          <a:p>
            <a:r>
              <a:rPr lang="fr-BE" dirty="0"/>
              <a:t>Saint Thérèse d’Avila</a:t>
            </a:r>
          </a:p>
        </p:txBody>
      </p:sp>
      <p:sp>
        <p:nvSpPr>
          <p:cNvPr id="3" name="Espace réservé du contenu 2">
            <a:extLst>
              <a:ext uri="{FF2B5EF4-FFF2-40B4-BE49-F238E27FC236}">
                <a16:creationId xmlns:a16="http://schemas.microsoft.com/office/drawing/2014/main" id="{640FCACE-CF88-E725-DD42-E941E6B136C1}"/>
              </a:ext>
            </a:extLst>
          </p:cNvPr>
          <p:cNvSpPr>
            <a:spLocks noGrp="1"/>
          </p:cNvSpPr>
          <p:nvPr>
            <p:ph idx="1"/>
          </p:nvPr>
        </p:nvSpPr>
        <p:spPr/>
        <p:txBody>
          <a:bodyPr/>
          <a:lstStyle/>
          <a:p>
            <a:r>
              <a:rPr lang="fr-BE" dirty="0"/>
              <a:t>Elle a une apparition qui lui montre la création d’un être humain</a:t>
            </a:r>
          </a:p>
          <a:p>
            <a:r>
              <a:rPr lang="fr-BE" dirty="0"/>
              <a:t>Elle voit un diamant incarné fait de mille lumières</a:t>
            </a:r>
          </a:p>
          <a:p>
            <a:pPr lvl="1"/>
            <a:r>
              <a:rPr lang="fr-BE" dirty="0"/>
              <a:t>immaculé </a:t>
            </a:r>
          </a:p>
          <a:p>
            <a:pPr lvl="1"/>
            <a:r>
              <a:rPr lang="fr-BE" dirty="0"/>
              <a:t>lumineux,</a:t>
            </a:r>
          </a:p>
          <a:p>
            <a:pPr lvl="1"/>
            <a:r>
              <a:rPr lang="fr-BE" dirty="0"/>
              <a:t>intérieur</a:t>
            </a:r>
          </a:p>
          <a:p>
            <a:pPr lvl="1"/>
            <a:r>
              <a:rPr lang="fr-BE" dirty="0"/>
              <a:t>libre d’aimer</a:t>
            </a:r>
          </a:p>
          <a:p>
            <a:r>
              <a:rPr lang="fr-BE" dirty="0"/>
              <a:t>Cela lui permet d’expliquer comment faire oraison, de manière incarnée =&gt; 7 demeures du château</a:t>
            </a:r>
          </a:p>
          <a:p>
            <a:r>
              <a:rPr lang="fr-BE" dirty="0"/>
              <a:t>Innocence divine originelle dès la création de l’âme : nous avons la maturité spirituelle totale dès la première cellule</a:t>
            </a:r>
          </a:p>
          <a:p>
            <a:pPr lvl="1"/>
            <a:endParaRPr lang="fr-BE" dirty="0"/>
          </a:p>
          <a:p>
            <a:pPr lvl="1"/>
            <a:endParaRPr lang="fr-BE" dirty="0"/>
          </a:p>
        </p:txBody>
      </p:sp>
    </p:spTree>
    <p:extLst>
      <p:ext uri="{BB962C8B-B14F-4D97-AF65-F5344CB8AC3E}">
        <p14:creationId xmlns:p14="http://schemas.microsoft.com/office/powerpoint/2010/main" val="208367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EB812F-EC12-20F6-62CC-F212342D43A3}"/>
              </a:ext>
            </a:extLst>
          </p:cNvPr>
          <p:cNvSpPr>
            <a:spLocks noGrp="1"/>
          </p:cNvSpPr>
          <p:nvPr>
            <p:ph type="title"/>
          </p:nvPr>
        </p:nvSpPr>
        <p:spPr/>
        <p:txBody>
          <a:bodyPr/>
          <a:lstStyle/>
          <a:p>
            <a:r>
              <a:rPr lang="fr-BE" dirty="0"/>
              <a:t>Miséricorde de Dieu: Mt 18, 3-5.10.12-14 (Mardi de la 13</a:t>
            </a:r>
            <a:r>
              <a:rPr lang="fr-BE" baseline="30000" dirty="0"/>
              <a:t>ième</a:t>
            </a:r>
            <a:r>
              <a:rPr lang="fr-BE" dirty="0"/>
              <a:t> semaine temps ord.)</a:t>
            </a:r>
          </a:p>
        </p:txBody>
      </p:sp>
      <p:sp>
        <p:nvSpPr>
          <p:cNvPr id="3" name="Espace réservé du contenu 2">
            <a:extLst>
              <a:ext uri="{FF2B5EF4-FFF2-40B4-BE49-F238E27FC236}">
                <a16:creationId xmlns:a16="http://schemas.microsoft.com/office/drawing/2014/main" id="{7E564BA6-CFF2-6992-1E09-4BBC0AA647ED}"/>
              </a:ext>
            </a:extLst>
          </p:cNvPr>
          <p:cNvSpPr>
            <a:spLocks noGrp="1"/>
          </p:cNvSpPr>
          <p:nvPr>
            <p:ph idx="1"/>
          </p:nvPr>
        </p:nvSpPr>
        <p:spPr>
          <a:xfrm>
            <a:off x="838200" y="1868815"/>
            <a:ext cx="10515600" cy="4624060"/>
          </a:xfrm>
        </p:spPr>
        <p:txBody>
          <a:bodyPr>
            <a:normAutofit fontScale="92500"/>
          </a:bodyPr>
          <a:lstStyle/>
          <a:p>
            <a:r>
              <a:rPr lang="fr-BE" dirty="0"/>
              <a:t>Amen, Je vous le dis, si vous ne changez pas pour devenir comme des enfants (non nés), vous n’entrerez pas dans le Royaume des Cieux. Mais celui qui se fera petit comme cet enfant (non né), celui-là est le plus grand dans le Royaume des Cieux. Et celui qui accueille un enfant (non né) comme celui-ci en Mon Nom, il M’accueille Moi. Gardez-vous de mépriser un seul de ces petits, car Je vous le dis, leurs anges voient sans cesse la face de Mon Père qui est dans les Cieux.</a:t>
            </a:r>
          </a:p>
          <a:p>
            <a:r>
              <a:rPr lang="fr-BE" dirty="0"/>
              <a:t>Quel est votre avis ? Si un homme possède 100 brebis et qu’une d’entre elles s’égarent, ne va-t-il pas laisser les 99 autres dans la montagne pour partir à la recherche de la brebis égarée. Et s’il la trouve, elle lui cause plus de joie que les 99 qui ne se sont pas égarées. Ainsi, votre Père qui est aux Cieux ne veut pas qu’un seul de ces petits (non nés) ne soit perdu.</a:t>
            </a:r>
          </a:p>
        </p:txBody>
      </p:sp>
    </p:spTree>
    <p:extLst>
      <p:ext uri="{BB962C8B-B14F-4D97-AF65-F5344CB8AC3E}">
        <p14:creationId xmlns:p14="http://schemas.microsoft.com/office/powerpoint/2010/main" val="342347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3648CD-E8CD-6262-1165-B3CDB58777D5}"/>
              </a:ext>
            </a:extLst>
          </p:cNvPr>
          <p:cNvSpPr>
            <a:spLocks noGrp="1"/>
          </p:cNvSpPr>
          <p:nvPr>
            <p:ph type="title"/>
          </p:nvPr>
        </p:nvSpPr>
        <p:spPr/>
        <p:txBody>
          <a:bodyPr>
            <a:normAutofit fontScale="90000"/>
          </a:bodyPr>
          <a:lstStyle/>
          <a:p>
            <a:r>
              <a:rPr lang="fr-BE" dirty="0"/>
              <a:t>Demande des non nés de ressusciter pour apprendre à vivre l’incorruptibilité dans la chair</a:t>
            </a:r>
          </a:p>
        </p:txBody>
      </p:sp>
      <p:sp>
        <p:nvSpPr>
          <p:cNvPr id="3" name="Espace réservé du contenu 2">
            <a:extLst>
              <a:ext uri="{FF2B5EF4-FFF2-40B4-BE49-F238E27FC236}">
                <a16:creationId xmlns:a16="http://schemas.microsoft.com/office/drawing/2014/main" id="{4DEAD4F3-CD56-C3E9-BE84-2435FF0AC7D0}"/>
              </a:ext>
            </a:extLst>
          </p:cNvPr>
          <p:cNvSpPr>
            <a:spLocks noGrp="1"/>
          </p:cNvSpPr>
          <p:nvPr>
            <p:ph idx="1"/>
          </p:nvPr>
        </p:nvSpPr>
        <p:spPr>
          <a:xfrm>
            <a:off x="838200" y="1825624"/>
            <a:ext cx="10515600" cy="4827423"/>
          </a:xfrm>
        </p:spPr>
        <p:txBody>
          <a:bodyPr>
            <a:normAutofit fontScale="92500" lnSpcReduction="20000"/>
          </a:bodyPr>
          <a:lstStyle/>
          <a:p>
            <a:r>
              <a:rPr lang="fr-BE" dirty="0"/>
              <a:t>Suite à la nomination de Saint Irénée comme docteur de l’Eglise, </a:t>
            </a:r>
          </a:p>
          <a:p>
            <a:r>
              <a:rPr lang="fr-BE" dirty="0"/>
              <a:t>et sur base du credo « Je crois en la résurrection de la chair »</a:t>
            </a:r>
          </a:p>
          <a:p>
            <a:r>
              <a:rPr lang="fr-BE" dirty="0"/>
              <a:t>Sainte Jeanne d’Arc, comme représentante des enfants vierges martyrs</a:t>
            </a:r>
          </a:p>
          <a:p>
            <a:r>
              <a:rPr lang="fr-BE" dirty="0"/>
              <a:t>qui comprennent les non nés</a:t>
            </a:r>
          </a:p>
          <a:p>
            <a:r>
              <a:rPr lang="fr-BE" dirty="0"/>
              <a:t>a demandé au Père devant la Cour céleste </a:t>
            </a:r>
          </a:p>
          <a:p>
            <a:r>
              <a:rPr lang="fr-BE" dirty="0"/>
              <a:t>s’ils pouvaient ressusciter comme justes (</a:t>
            </a:r>
            <a:r>
              <a:rPr lang="fr-BE" dirty="0" err="1"/>
              <a:t>Ap</a:t>
            </a:r>
            <a:r>
              <a:rPr lang="fr-BE" dirty="0"/>
              <a:t> 20,4)</a:t>
            </a:r>
          </a:p>
          <a:p>
            <a:r>
              <a:rPr lang="fr-BE" dirty="0"/>
              <a:t>pour apprendre à porter le vêtement blanc comme vainqueur (</a:t>
            </a:r>
            <a:r>
              <a:rPr lang="fr-BE" dirty="0" err="1"/>
              <a:t>Ap</a:t>
            </a:r>
            <a:r>
              <a:rPr lang="fr-BE" dirty="0"/>
              <a:t> 3, 5),</a:t>
            </a:r>
          </a:p>
          <a:p>
            <a:r>
              <a:rPr lang="fr-BE" dirty="0"/>
              <a:t>à être ce peuple de prêtres qui règnent sur la terre (</a:t>
            </a:r>
            <a:r>
              <a:rPr lang="fr-BE" dirty="0" err="1"/>
              <a:t>Ap</a:t>
            </a:r>
            <a:r>
              <a:rPr lang="fr-BE" dirty="0"/>
              <a:t> 5, 10)</a:t>
            </a:r>
          </a:p>
          <a:p>
            <a:r>
              <a:rPr lang="fr-BE" dirty="0"/>
              <a:t>soit à vivre l’incorruptibilité dans la chair (1 Co 15, 54),</a:t>
            </a:r>
          </a:p>
          <a:p>
            <a:r>
              <a:rPr lang="fr-BE" dirty="0"/>
              <a:t>leur permettant de servir le Christ pendant 1000 ans (</a:t>
            </a:r>
            <a:r>
              <a:rPr lang="fr-BE" dirty="0" err="1"/>
              <a:t>Ap</a:t>
            </a:r>
            <a:r>
              <a:rPr lang="fr-BE" dirty="0"/>
              <a:t> 20, 5)</a:t>
            </a:r>
          </a:p>
          <a:p>
            <a:pPr lvl="1"/>
            <a:r>
              <a:rPr lang="fr-BE" dirty="0"/>
              <a:t>=&gt; ils pourront se faire librement baptiser durant ce temps et servir Dieu, car ils ne sont jamais responsables de leur première mort.</a:t>
            </a:r>
          </a:p>
        </p:txBody>
      </p:sp>
    </p:spTree>
    <p:extLst>
      <p:ext uri="{BB962C8B-B14F-4D97-AF65-F5344CB8AC3E}">
        <p14:creationId xmlns:p14="http://schemas.microsoft.com/office/powerpoint/2010/main" val="97480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CE0A32-EF9E-EC6B-AFCA-ABAD6E8EA563}"/>
              </a:ext>
            </a:extLst>
          </p:cNvPr>
          <p:cNvSpPr>
            <a:spLocks noGrp="1"/>
          </p:cNvSpPr>
          <p:nvPr>
            <p:ph type="title"/>
          </p:nvPr>
        </p:nvSpPr>
        <p:spPr/>
        <p:txBody>
          <a:bodyPr/>
          <a:lstStyle/>
          <a:p>
            <a:r>
              <a:rPr lang="fr-BE" dirty="0"/>
              <a:t>Respect du Père dans sa volonté</a:t>
            </a:r>
          </a:p>
        </p:txBody>
      </p:sp>
      <p:sp>
        <p:nvSpPr>
          <p:cNvPr id="3" name="Espace réservé du contenu 2">
            <a:extLst>
              <a:ext uri="{FF2B5EF4-FFF2-40B4-BE49-F238E27FC236}">
                <a16:creationId xmlns:a16="http://schemas.microsoft.com/office/drawing/2014/main" id="{AE5F21ED-EEF3-DBB7-3392-E75CEAD956A8}"/>
              </a:ext>
            </a:extLst>
          </p:cNvPr>
          <p:cNvSpPr>
            <a:spLocks noGrp="1"/>
          </p:cNvSpPr>
          <p:nvPr>
            <p:ph idx="1"/>
          </p:nvPr>
        </p:nvSpPr>
        <p:spPr/>
        <p:txBody>
          <a:bodyPr/>
          <a:lstStyle/>
          <a:p>
            <a:r>
              <a:rPr lang="fr-BE" dirty="0"/>
              <a:t>Dieu le Père a créé la terre pour que nous puissions le choisir librement en prenant le temps d’une vie terrestre</a:t>
            </a:r>
          </a:p>
          <a:p>
            <a:r>
              <a:rPr lang="fr-BE" dirty="0"/>
              <a:t>Ne devons-nous pas réparer en permettant à celles-ci de revenir dans leur corps terrestre pour permettre au Père de n’en perdre aucune ?</a:t>
            </a:r>
          </a:p>
          <a:p>
            <a:r>
              <a:rPr lang="fr-BE" dirty="0"/>
              <a:t>afin qu’elles soient baptisées ainsi que dans leur corps et puissent librement vivre leur vocation de prêtresse, prophétesse et reine.</a:t>
            </a:r>
          </a:p>
          <a:p>
            <a:r>
              <a:rPr lang="fr-BE" dirty="0"/>
              <a:t>Voyez-vous d’autres chemins... .</a:t>
            </a:r>
          </a:p>
        </p:txBody>
      </p:sp>
    </p:spTree>
    <p:extLst>
      <p:ext uri="{BB962C8B-B14F-4D97-AF65-F5344CB8AC3E}">
        <p14:creationId xmlns:p14="http://schemas.microsoft.com/office/powerpoint/2010/main" val="357447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E9A879-8665-B1C0-C024-490A28F1E36C}"/>
              </a:ext>
            </a:extLst>
          </p:cNvPr>
          <p:cNvSpPr>
            <a:spLocks noGrp="1"/>
          </p:cNvSpPr>
          <p:nvPr>
            <p:ph type="title"/>
          </p:nvPr>
        </p:nvSpPr>
        <p:spPr/>
        <p:txBody>
          <a:bodyPr>
            <a:normAutofit/>
          </a:bodyPr>
          <a:lstStyle/>
          <a:p>
            <a:r>
              <a:rPr lang="fr-BE" dirty="0"/>
              <a:t>Le pouvoir des clés du Royaume appartient à Saint Pierre en communion avec les apôtres</a:t>
            </a:r>
          </a:p>
        </p:txBody>
      </p:sp>
      <p:sp>
        <p:nvSpPr>
          <p:cNvPr id="3" name="Espace réservé du contenu 2">
            <a:extLst>
              <a:ext uri="{FF2B5EF4-FFF2-40B4-BE49-F238E27FC236}">
                <a16:creationId xmlns:a16="http://schemas.microsoft.com/office/drawing/2014/main" id="{81D57CBD-4AA0-FD8A-3BDC-49483542C5BB}"/>
              </a:ext>
            </a:extLst>
          </p:cNvPr>
          <p:cNvSpPr>
            <a:spLocks noGrp="1"/>
          </p:cNvSpPr>
          <p:nvPr>
            <p:ph idx="1"/>
          </p:nvPr>
        </p:nvSpPr>
        <p:spPr>
          <a:xfrm>
            <a:off x="838200" y="1690688"/>
            <a:ext cx="10515600" cy="5017539"/>
          </a:xfrm>
        </p:spPr>
        <p:txBody>
          <a:bodyPr>
            <a:normAutofit lnSpcReduction="10000"/>
          </a:bodyPr>
          <a:lstStyle/>
          <a:p>
            <a:r>
              <a:rPr lang="fr-BE" dirty="0"/>
              <a:t>Le pouvoir des clés appartient à Saint Pierre en communion avec les Apôtres et donc au Pape en synode avec tous les membres de toutes les Eglises fondées par les Apôtres. </a:t>
            </a:r>
          </a:p>
          <a:p>
            <a:r>
              <a:rPr lang="fr-BE" dirty="0"/>
              <a:t>Cela implique que les familles chrétiennes soient prêtes à accueillir leurs non nés quelque soit leur âge, qu’ils soient parents, frères ou sœurs. « Je vous bénirai dans vos familles » (...)</a:t>
            </a:r>
          </a:p>
          <a:p>
            <a:r>
              <a:rPr lang="fr-BE" dirty="0"/>
              <a:t>Cela implique que les Apôtres préparent le Peuple de Dieu à cet événement d’accueil et qu’il y ait un apostolat d’adoption des non nés orphelins ainsi qu’une intercession continuelle pour en réduire le nombre. </a:t>
            </a:r>
          </a:p>
          <a:p>
            <a:r>
              <a:rPr lang="fr-BE" dirty="0"/>
              <a:t>Laissons entrer activement les non nés dans le Royaume des Cieux car ils ne sont pas responsables de ne pas pouvoir y entrer, nous bien (Mt 23, 13) </a:t>
            </a:r>
          </a:p>
          <a:p>
            <a:endParaRPr lang="fr-BE" dirty="0"/>
          </a:p>
        </p:txBody>
      </p:sp>
    </p:spTree>
    <p:extLst>
      <p:ext uri="{BB962C8B-B14F-4D97-AF65-F5344CB8AC3E}">
        <p14:creationId xmlns:p14="http://schemas.microsoft.com/office/powerpoint/2010/main" val="245055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1862</Words>
  <Application>Microsoft Office PowerPoint</Application>
  <PresentationFormat>Grand écran</PresentationFormat>
  <Paragraphs>122</Paragraphs>
  <Slides>16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Calibri</vt:lpstr>
      <vt:lpstr>Calibri Light</vt:lpstr>
      <vt:lpstr>Office Theme</vt:lpstr>
      <vt:lpstr>Les non-nés</vt:lpstr>
      <vt:lpstr>Sens du Testament de Jésus-Christ</vt:lpstr>
      <vt:lpstr>Synthèse du Testament de Jésus-Christ</vt:lpstr>
      <vt:lpstr>Quel chemin pour les enfants à naître et  la grave question de leur nombre</vt:lpstr>
      <vt:lpstr>Pape JP II et Commission théologique internationale</vt:lpstr>
      <vt:lpstr>Chemin du baptême pour tous les enfants à naître depuis 13 ans</vt:lpstr>
      <vt:lpstr>Chemin pour la justification des enfants non nés non baptisés</vt:lpstr>
      <vt:lpstr>Chemin de vision béatifique pour les enfants à naître et morts sans baptême que nous appelons non nés</vt:lpstr>
      <vt:lpstr>Fruits connus de cet apostolat</vt:lpstr>
      <vt:lpstr>Saint Augustin et Sainte Thérèse d’Avila</vt:lpstr>
      <vt:lpstr>Saint Augustin</vt:lpstr>
      <vt:lpstr>Saint Thérèse d’Avila</vt:lpstr>
      <vt:lpstr>Miséricorde de Dieu: Mt 18, 3-5.10.12-14 (Mardi de la 13ième semaine temps ord.)</vt:lpstr>
      <vt:lpstr>Demande des non nés de ressusciter pour apprendre à vivre l’incorruptibilité dans la chair</vt:lpstr>
      <vt:lpstr>Respect du Père dans sa volonté</vt:lpstr>
      <vt:lpstr>Le pouvoir des clés du Royaume appartient à Saint Pierre en communion avec les apôtres</vt:lpstr>
    </vt:vector>
  </TitlesOfParts>
  <Company>RIZIV-INAMI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non-nés</dc:title>
  <dc:creator>Didier Lagae (RIZIV-INAMI)</dc:creator>
  <cp:lastModifiedBy>Didier Lagae (RIZIV-INAMI)</cp:lastModifiedBy>
  <cp:revision>39</cp:revision>
  <dcterms:created xsi:type="dcterms:W3CDTF">2024-05-26T05:41:16Z</dcterms:created>
  <dcterms:modified xsi:type="dcterms:W3CDTF">2024-08-25T14:04:23Z</dcterms:modified>
</cp:coreProperties>
</file>