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sldIdLst>
    <p:sldId id="256" r:id="rId12"/>
    <p:sldId id="257" r:id="rId13"/>
    <p:sldId id="258" r:id="rId14"/>
    <p:sldId id="259" r:id="rId15"/>
    <p:sldId id="260" r:id="rId16"/>
    <p:sldId id="261" r:id="rId17"/>
    <p:sldId id="262" r:id="rId18"/>
    <p:sldId id="282"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1301" y="3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heme" Target="theme/theme1.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0A678F1F-CAC5-49A3-B2C9-4E15B6092D15}" type="slidenum">
              <a:t>‹N°›</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1414A878-5867-4FC8-808A-5A01C411DE50}" type="slidenum">
              <a:t>‹N°›</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329D5BCF-6C90-4300-800E-1CA1C8E60E99}" type="slidenum">
              <a:t>‹N°›</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23"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chemeClr val="dk1"/>
              </a:solidFill>
              <a:latin typeface="Calibri"/>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2"/>
          </p:nvPr>
        </p:nvSpPr>
        <p:spPr/>
        <p:txBody>
          <a:bodyPr/>
          <a:lstStyle/>
          <a:p>
            <a:fld id="{5DF46F2A-D7F0-441A-B8F5-2D4C60793E10}" type="slidenum">
              <a:t>‹N°›</a:t>
            </a:fld>
            <a:endParaRPr/>
          </a:p>
        </p:txBody>
      </p:sp>
      <p:sp>
        <p:nvSpPr>
          <p:cNvPr id="6" name="PlaceHolder 5"/>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itre de section">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t>Footer</a:t>
            </a:r>
          </a:p>
        </p:txBody>
      </p:sp>
      <p:sp>
        <p:nvSpPr>
          <p:cNvPr id="3" name="PlaceHolder 2"/>
          <p:cNvSpPr>
            <a:spLocks noGrp="1"/>
          </p:cNvSpPr>
          <p:nvPr>
            <p:ph type="sldNum" idx="15"/>
          </p:nvPr>
        </p:nvSpPr>
        <p:spPr/>
        <p:txBody>
          <a:bodyPr/>
          <a:lstStyle/>
          <a:p>
            <a:fld id="{22F195AD-93CA-4BDE-8F44-ECA904A5C63E}" type="slidenum">
              <a:t>‹N°›</a:t>
            </a:fld>
            <a:endParaRPr/>
          </a:p>
        </p:txBody>
      </p:sp>
      <p:sp>
        <p:nvSpPr>
          <p:cNvPr id="4" name="PlaceHolder 3"/>
          <p:cNvSpPr>
            <a:spLocks noGrp="1"/>
          </p:cNvSpPr>
          <p:nvPr>
            <p:ph type="dt" idx="1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6"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chemeClr val="dk1"/>
              </a:solidFill>
              <a:latin typeface="Calibri"/>
            </a:endParaRPr>
          </a:p>
        </p:txBody>
      </p:sp>
      <p:sp>
        <p:nvSpPr>
          <p:cNvPr id="37"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chemeClr val="dk1"/>
              </a:solidFill>
              <a:latin typeface="Calibri"/>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88DDAE68-6833-4DA0-89DD-0A94BD33BDF5}" type="slidenum">
              <a:t>‹N°›</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a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21"/>
          </p:nvPr>
        </p:nvSpPr>
        <p:spPr/>
        <p:txBody>
          <a:bodyPr/>
          <a:lstStyle/>
          <a:p>
            <a:fld id="{CB8C1A35-CB65-4524-B88F-69BC3D993A1C}" type="slidenum">
              <a:t>‹N°›</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 name="PlaceHolder 2"/>
          <p:cNvSpPr>
            <a:spLocks noGrp="1"/>
          </p:cNvSpPr>
          <p:nvPr>
            <p:ph type="ftr" idx="23"/>
          </p:nvPr>
        </p:nvSpPr>
        <p:spPr/>
        <p:txBody>
          <a:bodyPr/>
          <a:lstStyle/>
          <a:p>
            <a:r>
              <a:t>Footer</a:t>
            </a:r>
          </a:p>
        </p:txBody>
      </p:sp>
      <p:sp>
        <p:nvSpPr>
          <p:cNvPr id="4" name="PlaceHolder 3"/>
          <p:cNvSpPr>
            <a:spLocks noGrp="1"/>
          </p:cNvSpPr>
          <p:nvPr>
            <p:ph type="sldNum" idx="24"/>
          </p:nvPr>
        </p:nvSpPr>
        <p:spPr/>
        <p:txBody>
          <a:bodyPr/>
          <a:lstStyle/>
          <a:p>
            <a:fld id="{DC3ED0F2-A88A-4669-9C88-437004A5C6CE}" type="slidenum">
              <a:t>‹N°›</a:t>
            </a:fld>
            <a:endParaRPr/>
          </a:p>
        </p:txBody>
      </p:sp>
      <p:sp>
        <p:nvSpPr>
          <p:cNvPr id="5" name="PlaceHolder 4"/>
          <p:cNvSpPr>
            <a:spLocks noGrp="1"/>
          </p:cNvSpPr>
          <p:nvPr>
            <p:ph type="dt" idx="2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02F4CDEA-84D1-494B-A6C9-57D1F3C96A34}" type="slidenum">
              <a:t>‹N°›</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u avec légende">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t>Footer</a:t>
            </a:r>
          </a:p>
        </p:txBody>
      </p:sp>
      <p:sp>
        <p:nvSpPr>
          <p:cNvPr id="3" name="PlaceHolder 2"/>
          <p:cNvSpPr>
            <a:spLocks noGrp="1"/>
          </p:cNvSpPr>
          <p:nvPr>
            <p:ph type="sldNum" idx="30"/>
          </p:nvPr>
        </p:nvSpPr>
        <p:spPr/>
        <p:txBody>
          <a:bodyPr/>
          <a:lstStyle/>
          <a:p>
            <a:fld id="{4D9F24AA-201E-4B10-858F-57AD711E81FD}" type="slidenum">
              <a:t>‹N°›</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Image avec légende">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B135C791-7029-4A72-B50A-A107F9620B1A}" type="slidenum">
              <a:t>‹N°›</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p>
            <a:pPr indent="0" algn="ctr" defTabSz="914400">
              <a:lnSpc>
                <a:spcPct val="90000"/>
              </a:lnSpc>
              <a:buNone/>
            </a:pPr>
            <a:r>
              <a:rPr lang="fr-FR" sz="6000" b="0" strike="noStrike" spc="-1">
                <a:solidFill>
                  <a:schemeClr val="dk1"/>
                </a:solidFill>
                <a:latin typeface="Calibri Light"/>
              </a:rPr>
              <a:t>Modifiez le style du titre</a:t>
            </a:r>
            <a:endParaRPr lang="en-US" sz="6000" b="0" strike="noStrike" spc="-1">
              <a:solidFill>
                <a:schemeClr val="dk1"/>
              </a:solidFill>
              <a:latin typeface="Calibri"/>
            </a:endParaRPr>
          </a:p>
        </p:txBody>
      </p:sp>
      <p:sp>
        <p:nvSpPr>
          <p:cNvPr id="6"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E21318A1-E710-4BCA-A915-6E8539030CC4}"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strike="noStrike" spc="-1">
                <a:solidFill>
                  <a:schemeClr val="dk1"/>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en-US" sz="2000" b="0" strike="noStrike" spc="-1">
                <a:solidFill>
                  <a:schemeClr val="dk1"/>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en-US" sz="1800" b="0" strike="noStrike" spc="-1">
                <a:solidFill>
                  <a:schemeClr val="dk1"/>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en-US" sz="1800" b="0" strike="noStrike" spc="-1">
                <a:solidFill>
                  <a:schemeClr val="dk1"/>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en-US" sz="4400" b="0" strike="noStrike" spc="-1">
              <a:solidFill>
                <a:schemeClr val="dk1"/>
              </a:solidFill>
              <a:latin typeface="Calibri"/>
            </a:endParaRPr>
          </a:p>
        </p:txBody>
      </p:sp>
      <p:sp>
        <p:nvSpPr>
          <p:cNvPr id="8"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9"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2A591475-D176-4E9D-A898-1D382D09962E}"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en-US" sz="4400" b="0" strike="noStrike" spc="-1">
              <a:solidFill>
                <a:schemeClr val="dk1"/>
              </a:solidFill>
              <a:latin typeface="Calibri"/>
            </a:endParaRPr>
          </a:p>
        </p:txBody>
      </p:sp>
      <p:sp>
        <p:nvSpPr>
          <p:cNvPr id="13"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14"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17BF91DC-EA21-4F7E-B692-1D9BEBC9CFBD}"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en-US" sz="4400" b="0" strike="noStrike" spc="-1">
              <a:solidFill>
                <a:schemeClr val="dk1"/>
              </a:solidFill>
              <a:latin typeface="Calibri"/>
            </a:endParaRPr>
          </a:p>
        </p:txBody>
      </p:sp>
      <p:sp>
        <p:nvSpPr>
          <p:cNvPr id="18"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19"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2CD64C47-ED23-4720-A7A8-54A8C885764E}"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defTabSz="914400">
              <a:lnSpc>
                <a:spcPct val="90000"/>
              </a:lnSpc>
              <a:buNone/>
            </a:pPr>
            <a:r>
              <a:rPr lang="fr-FR" sz="6000" b="0" strike="noStrike" spc="-1">
                <a:solidFill>
                  <a:schemeClr val="dk1"/>
                </a:solidFill>
                <a:latin typeface="Calibri Light"/>
              </a:rPr>
              <a:t>Modifiez le style du titre</a:t>
            </a:r>
            <a:endParaRPr lang="en-US" sz="6000" b="0" strike="noStrike" spc="-1">
              <a:solidFill>
                <a:schemeClr val="dk1"/>
              </a:solidFill>
              <a:latin typeface="Calibri"/>
            </a:endParaRPr>
          </a:p>
        </p:txBody>
      </p:sp>
      <p:sp>
        <p:nvSpPr>
          <p:cNvPr id="25"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2400" b="0" strike="noStrike" spc="-1">
                <a:solidFill>
                  <a:schemeClr val="dk1">
                    <a:tint val="75000"/>
                  </a:schemeClr>
                </a:solidFill>
                <a:latin typeface="Calibri"/>
              </a:rPr>
              <a:t>Cliquez pour modifier les styles du texte du masque</a:t>
            </a:r>
            <a:endParaRPr lang="en-US" sz="2400" b="0" strike="noStrike" spc="-1">
              <a:solidFill>
                <a:schemeClr val="dk1"/>
              </a:solidFill>
              <a:latin typeface="Calibri"/>
            </a:endParaRPr>
          </a:p>
        </p:txBody>
      </p:sp>
      <p:sp>
        <p:nvSpPr>
          <p:cNvPr id="26"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27"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28"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6E86C0DB-4EFF-42AF-B07A-19DD6EF3731E}"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en-US" sz="4400" b="0" strike="noStrike" spc="-1">
              <a:solidFill>
                <a:schemeClr val="dk1"/>
              </a:solidFill>
              <a:latin typeface="Calibri"/>
            </a:endParaRPr>
          </a:p>
        </p:txBody>
      </p:sp>
      <p:sp>
        <p:nvSpPr>
          <p:cNvPr id="30"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31"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32"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33"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34"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77EEF240-E607-448B-8582-2450074A188F}"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en-US" sz="4400" b="0" strike="noStrike" spc="-1">
              <a:solidFill>
                <a:schemeClr val="dk1"/>
              </a:solidFill>
              <a:latin typeface="Calibri"/>
            </a:endParaRPr>
          </a:p>
        </p:txBody>
      </p:sp>
      <p:sp>
        <p:nvSpPr>
          <p:cNvPr id="39"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2400" b="1" strike="noStrike" spc="-1">
                <a:solidFill>
                  <a:schemeClr val="dk1"/>
                </a:solidFill>
                <a:latin typeface="Calibri"/>
              </a:rPr>
              <a:t>Cliquez pour modifier les styles du texte du masque</a:t>
            </a:r>
            <a:endParaRPr lang="en-US" sz="2400" b="0" strike="noStrike" spc="-1">
              <a:solidFill>
                <a:schemeClr val="dk1"/>
              </a:solidFill>
              <a:latin typeface="Calibri"/>
            </a:endParaRPr>
          </a:p>
        </p:txBody>
      </p:sp>
      <p:sp>
        <p:nvSpPr>
          <p:cNvPr id="40"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41"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2400" b="1" strike="noStrike" spc="-1">
                <a:solidFill>
                  <a:schemeClr val="dk1"/>
                </a:solidFill>
                <a:latin typeface="Calibri"/>
              </a:rPr>
              <a:t>Cliquez pour modifier les styles du texte du masque</a:t>
            </a:r>
            <a:endParaRPr lang="en-US" sz="2400" b="0" strike="noStrike" spc="-1">
              <a:solidFill>
                <a:schemeClr val="dk1"/>
              </a:solidFill>
              <a:latin typeface="Calibri"/>
            </a:endParaRPr>
          </a:p>
        </p:txBody>
      </p:sp>
      <p:sp>
        <p:nvSpPr>
          <p:cNvPr id="42"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endParaRPr lang="en-US" sz="24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endParaRPr lang="en-US" sz="20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endParaRPr lang="en-US" sz="18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endParaRPr lang="en-US" sz="1800" b="0" strike="noStrike" spc="-1">
              <a:solidFill>
                <a:schemeClr val="dk1"/>
              </a:solidFill>
              <a:latin typeface="Calibri"/>
            </a:endParaRPr>
          </a:p>
        </p:txBody>
      </p:sp>
      <p:sp>
        <p:nvSpPr>
          <p:cNvPr id="43"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44"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45"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742BCF31-901C-428A-A8AC-B75C1B397E3D}"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en-US" sz="4400" b="0" strike="noStrike" spc="-1">
              <a:solidFill>
                <a:schemeClr val="dk1"/>
              </a:solidFill>
              <a:latin typeface="Calibri"/>
            </a:endParaRPr>
          </a:p>
        </p:txBody>
      </p:sp>
      <p:sp>
        <p:nvSpPr>
          <p:cNvPr id="47"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48"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49"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CEA3DC23-0AF0-42ED-9D52-81713A10E5E7}"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52"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53"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60BEC035-EEB0-45B1-A996-C343CD8C40BC}"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p>
            <a:pPr indent="0" defTabSz="914400">
              <a:lnSpc>
                <a:spcPct val="90000"/>
              </a:lnSpc>
              <a:buNone/>
            </a:pPr>
            <a:r>
              <a:rPr lang="fr-FR" sz="3200" b="0" strike="noStrike" spc="-1">
                <a:solidFill>
                  <a:schemeClr val="dk1"/>
                </a:solidFill>
                <a:latin typeface="Calibri Light"/>
              </a:rPr>
              <a:t>Modifiez le style du titre</a:t>
            </a:r>
            <a:endParaRPr lang="en-US" sz="3200" b="0" strike="noStrike" spc="-1">
              <a:solidFill>
                <a:schemeClr val="dk1"/>
              </a:solidFill>
              <a:latin typeface="Calibri"/>
            </a:endParaRP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3200" b="0" strike="noStrike" spc="-1">
                <a:solidFill>
                  <a:schemeClr val="dk1"/>
                </a:solidFill>
                <a:latin typeface="Calibri"/>
              </a:rPr>
              <a:t>Cliquez pour modifier les styles du texte du masque</a:t>
            </a:r>
            <a:endParaRPr lang="en-US" sz="32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FR" sz="2800" b="0" strike="noStrike" spc="-1">
                <a:solidFill>
                  <a:schemeClr val="dk1"/>
                </a:solidFill>
                <a:latin typeface="Calibri"/>
              </a:rPr>
              <a:t>Deuxième niveau</a:t>
            </a:r>
            <a:endParaRPr lang="en-US" sz="2800" b="0" strike="noStrike" spc="-1">
              <a:solidFill>
                <a:schemeClr val="dk1"/>
              </a:solidFill>
              <a:latin typeface="Calibri"/>
            </a:endParaRPr>
          </a:p>
          <a:p>
            <a:pPr marL="1143000" lvl="2"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Troisième niveau</a:t>
            </a:r>
            <a:endParaRPr lang="en-US" sz="2400" b="0" strike="noStrike" spc="-1">
              <a:solidFill>
                <a:schemeClr val="dk1"/>
              </a:solidFill>
              <a:latin typeface="Calibri"/>
            </a:endParaRPr>
          </a:p>
          <a:p>
            <a:pPr marL="1600200" lvl="3"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Quatrième niveau</a:t>
            </a:r>
            <a:endParaRPr lang="en-US" sz="2000" b="0" strike="noStrike" spc="-1">
              <a:solidFill>
                <a:schemeClr val="dk1"/>
              </a:solidFill>
              <a:latin typeface="Calibri"/>
            </a:endParaRPr>
          </a:p>
          <a:p>
            <a:pPr marL="2057400" lvl="4"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Cinquième niveau</a:t>
            </a:r>
            <a:endParaRPr lang="en-US" sz="2000" b="0" strike="noStrike" spc="-1">
              <a:solidFill>
                <a:schemeClr val="dk1"/>
              </a:solidFill>
              <a:latin typeface="Calibri"/>
            </a:endParaRP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600" b="0" strike="noStrike" spc="-1">
                <a:solidFill>
                  <a:schemeClr val="dk1"/>
                </a:solidFill>
                <a:latin typeface="Calibri"/>
              </a:rPr>
              <a:t>Cliquez pour modifier les styles du texte du masque</a:t>
            </a:r>
            <a:endParaRPr lang="en-US" sz="1600" b="0" strike="noStrike" spc="-1">
              <a:solidFill>
                <a:schemeClr val="dk1"/>
              </a:solidFill>
              <a:latin typeface="Calibri"/>
            </a:endParaRPr>
          </a:p>
        </p:txBody>
      </p:sp>
      <p:sp>
        <p:nvSpPr>
          <p:cNvPr id="57"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58"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59"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4323BA4C-6549-4724-8275-0BB095195E7A}"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p>
            <a:pPr indent="0" defTabSz="914400">
              <a:lnSpc>
                <a:spcPct val="90000"/>
              </a:lnSpc>
              <a:buNone/>
            </a:pPr>
            <a:r>
              <a:rPr lang="fr-FR" sz="3200" b="0" strike="noStrike" spc="-1">
                <a:solidFill>
                  <a:schemeClr val="dk1"/>
                </a:solidFill>
                <a:latin typeface="Calibri Light"/>
              </a:rPr>
              <a:t>Modifiez le style du titre</a:t>
            </a:r>
            <a:endParaRPr lang="en-US" sz="3200" b="0" strike="noStrike" spc="-1">
              <a:solidFill>
                <a:schemeClr val="dk1"/>
              </a:solidFill>
              <a:latin typeface="Calibri"/>
            </a:endParaRPr>
          </a:p>
        </p:txBody>
      </p:sp>
      <p:sp>
        <p:nvSpPr>
          <p:cNvPr id="61"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432000" indent="-324000">
              <a:lnSpc>
                <a:spcPct val="90000"/>
              </a:lnSpc>
              <a:spcBef>
                <a:spcPts val="1417"/>
              </a:spcBef>
              <a:buClr>
                <a:srgbClr val="000000"/>
              </a:buClr>
              <a:buSzPct val="45000"/>
              <a:buFont typeface="Wingdings" charset="2"/>
              <a:buChar char=""/>
            </a:pPr>
            <a:r>
              <a:rPr lang="en-US" sz="3200" b="0" strike="noStrike" spc="-1">
                <a:solidFill>
                  <a:schemeClr val="dk1"/>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en-US" sz="3200" b="0" strike="noStrike" spc="-1">
                <a:solidFill>
                  <a:schemeClr val="dk1"/>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en-US" sz="3200" b="0" strike="noStrike" spc="-1">
                <a:solidFill>
                  <a:schemeClr val="dk1"/>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en-US" sz="3200" b="0" strike="noStrike" spc="-1">
                <a:solidFill>
                  <a:schemeClr val="dk1"/>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en-US" sz="3200" b="0" strike="noStrike" spc="-1">
                <a:solidFill>
                  <a:schemeClr val="dk1"/>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en-US" sz="3200" b="0" strike="noStrike" spc="-1">
                <a:solidFill>
                  <a:schemeClr val="dk1"/>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en-US" sz="3200" b="0" strike="noStrike" spc="-1">
                <a:solidFill>
                  <a:schemeClr val="dk1"/>
                </a:solidFill>
                <a:latin typeface="Calibri"/>
              </a:rPr>
              <a:t>Septième niveau de plan</a:t>
            </a:r>
          </a:p>
        </p:txBody>
      </p:sp>
      <p:sp>
        <p:nvSpPr>
          <p:cNvPr id="62"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600" b="0" strike="noStrike" spc="-1">
                <a:solidFill>
                  <a:schemeClr val="dk1"/>
                </a:solidFill>
                <a:latin typeface="Calibri"/>
              </a:rPr>
              <a:t>Cliquez pour modifier les styles du texte du masque</a:t>
            </a:r>
            <a:endParaRPr lang="en-US" sz="1600" b="0" strike="noStrike" spc="-1">
              <a:solidFill>
                <a:schemeClr val="dk1"/>
              </a:solidFill>
              <a:latin typeface="Calibri"/>
            </a:endParaRPr>
          </a:p>
        </p:txBody>
      </p:sp>
      <p:sp>
        <p:nvSpPr>
          <p:cNvPr id="63"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BE" sz="1200" b="0" strike="noStrike" spc="-1">
                <a:solidFill>
                  <a:schemeClr val="dk1">
                    <a:tint val="75000"/>
                  </a:schemeClr>
                </a:solidFill>
                <a:latin typeface="Calibri"/>
              </a:defRPr>
            </a:lvl1pPr>
          </a:lstStyle>
          <a:p>
            <a:pPr indent="0" defTabSz="914400">
              <a:lnSpc>
                <a:spcPct val="100000"/>
              </a:lnSpc>
              <a:buNone/>
            </a:pPr>
            <a:r>
              <a:rPr lang="fr-BE"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64"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65"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BE" sz="1200" b="0" strike="noStrike" spc="-1">
                <a:solidFill>
                  <a:schemeClr val="dk1">
                    <a:tint val="75000"/>
                  </a:schemeClr>
                </a:solidFill>
                <a:latin typeface="Calibri"/>
              </a:defRPr>
            </a:lvl1pPr>
          </a:lstStyle>
          <a:p>
            <a:pPr indent="0" algn="r" defTabSz="914400">
              <a:lnSpc>
                <a:spcPct val="100000"/>
              </a:lnSpc>
              <a:buNone/>
            </a:pPr>
            <a:fld id="{815A7CE3-273B-4663-A465-DEA5968C87AD}" type="slidenum">
              <a:rPr lang="fr-BE"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p>
            <a:pPr indent="0" algn="ctr" defTabSz="914400">
              <a:lnSpc>
                <a:spcPct val="90000"/>
              </a:lnSpc>
              <a:buNone/>
            </a:pPr>
            <a:r>
              <a:rPr lang="fr-BE" sz="6000" b="0" strike="noStrike" spc="-1">
                <a:solidFill>
                  <a:schemeClr val="dk1"/>
                </a:solidFill>
                <a:latin typeface="Calibri Light"/>
              </a:rPr>
              <a:t>Saint Irénée, </a:t>
            </a:r>
            <a:br>
              <a:rPr sz="6000"/>
            </a:br>
            <a:r>
              <a:rPr lang="fr-BE" sz="6000" b="0" strike="noStrike" spc="-1">
                <a:solidFill>
                  <a:schemeClr val="dk1"/>
                </a:solidFill>
                <a:latin typeface="Calibri Light"/>
              </a:rPr>
              <a:t>docteur de l’UN</a:t>
            </a:r>
            <a:endParaRPr lang="en-US" sz="6000" b="0" strike="noStrike" spc="-1">
              <a:solidFill>
                <a:schemeClr val="dk1"/>
              </a:solidFill>
              <a:latin typeface="Calibri"/>
            </a:endParaRPr>
          </a:p>
        </p:txBody>
      </p:sp>
      <p:sp>
        <p:nvSpPr>
          <p:cNvPr id="67" name="PlaceHolder 2"/>
          <p:cNvSpPr>
            <a:spLocks noGrp="1"/>
          </p:cNvSpPr>
          <p:nvPr>
            <p:ph type="subTitle"/>
          </p:nvPr>
        </p:nvSpPr>
        <p:spPr>
          <a:xfrm>
            <a:off x="1523880" y="3602160"/>
            <a:ext cx="9143640" cy="16552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fr-BE" sz="2800" b="0" strike="noStrike" spc="-1">
                <a:solidFill>
                  <a:schemeClr val="dk1"/>
                </a:solidFill>
                <a:latin typeface="Calibri"/>
              </a:rPr>
              <a:t>À la lumière d’Aristote et de Saint Jean</a:t>
            </a:r>
            <a:endParaRPr lang="fr-FR" sz="2800" b="0" strike="noStrike" spc="-1">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fr-BE" sz="4400" b="0" strike="noStrike" spc="-1">
                <a:solidFill>
                  <a:schemeClr val="dk1"/>
                </a:solidFill>
                <a:latin typeface="Calibri Light"/>
              </a:rPr>
              <a:t>Lumière métaphysique d’Aristote</a:t>
            </a:r>
            <a:endParaRPr lang="en-US" sz="4400" b="0" strike="noStrike" spc="-1">
              <a:solidFill>
                <a:schemeClr val="dk1"/>
              </a:solidFill>
              <a:latin typeface="Calibri"/>
            </a:endParaRPr>
          </a:p>
        </p:txBody>
      </p:sp>
      <p:sp>
        <p:nvSpPr>
          <p:cNvPr id="69"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6763"/>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 Energeia » ou l’acte comme principe métaphysique, intériorité cachée dans sa cause finale de la plénitude de l’être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Dieu est l’Acte Pur</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L’acte se déploie en 5 modalités :</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Bon (bonum)</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Vrai (verum)</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1" strike="noStrike" spc="-1">
                <a:solidFill>
                  <a:schemeClr val="dk1"/>
                </a:solidFill>
                <a:latin typeface="Calibri"/>
              </a:rPr>
              <a:t>Un (unum) </a:t>
            </a:r>
            <a:endParaRPr lang="en-US" sz="2400" b="0" strike="noStrike" spc="-1">
              <a:solidFill>
                <a:schemeClr val="dk1"/>
              </a:solidFill>
              <a:latin typeface="Calibri"/>
            </a:endParaRPr>
          </a:p>
          <a:p>
            <a:pPr marL="685800" lvl="1" indent="-228600" defTabSz="914400">
              <a:lnSpc>
                <a:spcPct val="90000"/>
              </a:lnSpc>
              <a:spcBef>
                <a:spcPts val="1001"/>
              </a:spcBef>
              <a:buClr>
                <a:srgbClr val="000000"/>
              </a:buClr>
              <a:buFont typeface="Arial"/>
              <a:buChar char="•"/>
            </a:pPr>
            <a:r>
              <a:rPr lang="fr-BE" sz="2400" b="0" strike="noStrike" spc="-1">
                <a:solidFill>
                  <a:schemeClr val="dk1"/>
                </a:solidFill>
                <a:latin typeface="Calibri"/>
                <a:ea typeface="Noto Sans CJK SC"/>
              </a:rPr>
              <a:t>Devenir substantiel </a:t>
            </a:r>
            <a:r>
              <a:rPr lang="fr-BE" sz="2800" b="0" strike="noStrike" spc="-1">
                <a:solidFill>
                  <a:schemeClr val="dk1"/>
                </a:solidFill>
                <a:latin typeface="Calibri"/>
              </a:rPr>
              <a:t>(subsistantia)</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Vie (vitam)</a:t>
            </a:r>
            <a:endParaRPr lang="en-US" sz="2400" b="0" strike="noStrike" spc="-1">
              <a:solidFill>
                <a:schemeClr val="dk1"/>
              </a:solidFill>
              <a:latin typeface="Calibri"/>
            </a:endParaRPr>
          </a:p>
          <a:p>
            <a:pPr indent="0" defTabSz="914400">
              <a:lnSpc>
                <a:spcPct val="90000"/>
              </a:lnSpc>
              <a:spcBef>
                <a:spcPts val="1001"/>
              </a:spcBef>
              <a:buNone/>
              <a:tabLst>
                <a:tab pos="0" algn="l"/>
              </a:tabLst>
            </a:pPr>
            <a:r>
              <a:rPr lang="fr-BE" sz="2800" b="0" strike="noStrike" spc="-1">
                <a:solidFill>
                  <a:schemeClr val="dk1"/>
                </a:solidFill>
                <a:latin typeface="Calibri"/>
              </a:rPr>
              <a:t> </a:t>
            </a: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6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6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6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6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6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1001240" cy="833400"/>
          </a:xfrm>
          <a:prstGeom prst="rect">
            <a:avLst/>
          </a:prstGeom>
          <a:noFill/>
          <a:ln w="0">
            <a:noFill/>
          </a:ln>
        </p:spPr>
        <p:txBody>
          <a:bodyPr lIns="91440" tIns="45720" rIns="91440" bIns="45720" anchor="ctr">
            <a:normAutofit fontScale="90000"/>
          </a:bodyPr>
          <a:lstStyle/>
          <a:p>
            <a:pPr indent="0" algn="ctr" defTabSz="914400">
              <a:lnSpc>
                <a:spcPct val="90000"/>
              </a:lnSpc>
              <a:buNone/>
            </a:pPr>
            <a:r>
              <a:rPr lang="fr-BE" sz="4000" b="0" strike="noStrike" spc="-1">
                <a:solidFill>
                  <a:schemeClr val="dk1"/>
                </a:solidFill>
                <a:latin typeface="Calibri Light"/>
              </a:rPr>
              <a:t>A la lumière de St Jean</a:t>
            </a:r>
            <a:br>
              <a:rPr sz="4000"/>
            </a:br>
            <a:r>
              <a:rPr lang="fr-BE" sz="3000" b="0" strike="noStrike" spc="-1">
                <a:solidFill>
                  <a:schemeClr val="dk1"/>
                </a:solidFill>
                <a:latin typeface="Calibri Light"/>
              </a:rPr>
              <a:t>Qu’ils soient un comme Nous sommes Un (Jn 14-18)</a:t>
            </a:r>
            <a:endParaRPr lang="en-US" sz="3000" b="0" strike="noStrike" spc="-1">
              <a:solidFill>
                <a:schemeClr val="dk1"/>
              </a:solidFill>
              <a:latin typeface="Calibri"/>
            </a:endParaRPr>
          </a:p>
        </p:txBody>
      </p:sp>
      <p:sp>
        <p:nvSpPr>
          <p:cNvPr id="71" name="PlaceHolder 2"/>
          <p:cNvSpPr>
            <a:spLocks noGrp="1"/>
          </p:cNvSpPr>
          <p:nvPr>
            <p:ph/>
          </p:nvPr>
        </p:nvSpPr>
        <p:spPr>
          <a:xfrm>
            <a:off x="838080" y="1198800"/>
            <a:ext cx="10515240" cy="5293800"/>
          </a:xfrm>
          <a:prstGeom prst="rect">
            <a:avLst/>
          </a:prstGeom>
          <a:noFill/>
          <a:ln w="0">
            <a:noFill/>
          </a:ln>
        </p:spPr>
        <p:txBody>
          <a:bodyPr lIns="91440" tIns="45720" rIns="91440" bIns="45720" anchor="t">
            <a:normAutofit fontScale="82483" lnSpcReduction="2000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Que les hommes Te connaissent : Je </a:t>
            </a:r>
            <a:r>
              <a:rPr lang="fr-BE" sz="2800" b="1" strike="noStrike" spc="-1">
                <a:solidFill>
                  <a:schemeClr val="dk1"/>
                </a:solidFill>
                <a:latin typeface="Calibri"/>
              </a:rPr>
              <a:t>suis</a:t>
            </a:r>
            <a:r>
              <a:rPr lang="fr-BE" sz="2800" b="0" strike="noStrike" spc="-1">
                <a:solidFill>
                  <a:schemeClr val="dk1"/>
                </a:solidFill>
                <a:latin typeface="Calibri"/>
              </a:rPr>
              <a:t> la Vérité éternelle (verum)</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Soyez un comme le Père et moi nous sommes Un dans l’Amour éternel (bonum)</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Philippe, qui Me voit voit le Père : Union Hypostatique (unum)</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Ehieh asher Ehieh (Je suis dans Ma Manifestation celui qui suis) (vitam)</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C’est Toi qui M’as envoyé : Moi en eux comme Toi en Moi (subsistantia)</a:t>
            </a: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a:p>
            <a:pPr indent="0" defTabSz="914400">
              <a:lnSpc>
                <a:spcPct val="90000"/>
              </a:lnSpc>
              <a:spcBef>
                <a:spcPts val="1001"/>
              </a:spcBef>
              <a:buNone/>
              <a:tabLst>
                <a:tab pos="0" algn="l"/>
              </a:tabLst>
            </a:pPr>
            <a:r>
              <a:rPr lang="fr-BE" sz="2800" b="1" strike="noStrike" spc="-1">
                <a:solidFill>
                  <a:schemeClr val="dk1"/>
                </a:solidFill>
                <a:latin typeface="Calibri"/>
              </a:rPr>
              <a:t>Comment connaître Dieu, Acte Pur ? </a:t>
            </a:r>
            <a:r>
              <a:rPr lang="fr-BE" sz="2800" b="0" strike="noStrike" spc="-1">
                <a:solidFill>
                  <a:schemeClr val="dk1"/>
                </a:solidFill>
                <a:latin typeface="Calibri"/>
              </a:rPr>
              <a:t>: </a:t>
            </a:r>
            <a:endParaRPr lang="en-US" sz="2800" b="0" strike="noStrike" spc="-1">
              <a:solidFill>
                <a:schemeClr val="dk1"/>
              </a:solidFill>
              <a:latin typeface="Calibri"/>
            </a:endParaRPr>
          </a:p>
          <a:p>
            <a:pPr indent="0" defTabSz="914400">
              <a:lnSpc>
                <a:spcPct val="90000"/>
              </a:lnSpc>
              <a:spcBef>
                <a:spcPts val="1001"/>
              </a:spcBef>
              <a:buNone/>
              <a:tabLst>
                <a:tab pos="0" algn="l"/>
              </a:tabLst>
            </a:pPr>
            <a:r>
              <a:rPr lang="fr-BE" sz="2800" b="0" strike="noStrike" spc="-1">
                <a:solidFill>
                  <a:schemeClr val="dk1"/>
                </a:solidFill>
                <a:latin typeface="Calibri"/>
              </a:rPr>
              <a:t>Jean le Baptiseur dit « Voici l’Agneau de Dieu » et les disciples André et Jean le suivirent (Jn 1,36-37). A la question « Qui cherchez-vous ? »… « Venez et vous verrez » (Jn 1,39 &amp; 18,4) </a:t>
            </a: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a:p>
            <a:pPr indent="0" defTabSz="914400">
              <a:lnSpc>
                <a:spcPct val="90000"/>
              </a:lnSpc>
              <a:spcBef>
                <a:spcPts val="1001"/>
              </a:spcBef>
              <a:buNone/>
              <a:tabLst>
                <a:tab pos="0" algn="l"/>
              </a:tabLst>
            </a:pPr>
            <a:r>
              <a:rPr lang="fr-BE" sz="2800" b="1" strike="noStrike" spc="-1">
                <a:solidFill>
                  <a:schemeClr val="dk1"/>
                </a:solidFill>
                <a:latin typeface="Calibri"/>
              </a:rPr>
              <a:t>Comment Dieu se fait connaître comme un seul Dieu ?</a:t>
            </a:r>
            <a:endParaRPr lang="en-US" sz="2800" b="0" strike="noStrike" spc="-1">
              <a:solidFill>
                <a:schemeClr val="dk1"/>
              </a:solidFill>
              <a:latin typeface="Calibri"/>
            </a:endParaRPr>
          </a:p>
          <a:p>
            <a:pPr indent="0" defTabSz="914400">
              <a:lnSpc>
                <a:spcPct val="90000"/>
              </a:lnSpc>
              <a:spcBef>
                <a:spcPts val="1001"/>
              </a:spcBef>
              <a:buNone/>
              <a:tabLst>
                <a:tab pos="0" algn="l"/>
              </a:tabLst>
            </a:pPr>
            <a:r>
              <a:rPr lang="fr-BE" sz="2800" b="0" strike="noStrike" spc="-1">
                <a:solidFill>
                  <a:schemeClr val="dk1"/>
                </a:solidFill>
                <a:latin typeface="Calibri"/>
              </a:rPr>
              <a:t>« Où sont Amour et Charité, Dieu est présent » (Jn 13 à 17)</a:t>
            </a:r>
            <a:endParaRPr lang="en-US" sz="2800" b="0" strike="noStrike" spc="-1">
              <a:solidFill>
                <a:schemeClr val="dk1"/>
              </a:solidFill>
              <a:latin typeface="Calibri"/>
            </a:endParaRPr>
          </a:p>
          <a:p>
            <a:pPr indent="0" defTabSz="914400">
              <a:lnSpc>
                <a:spcPct val="90000"/>
              </a:lnSpc>
              <a:spcBef>
                <a:spcPts val="1001"/>
              </a:spcBef>
              <a:buNone/>
              <a:tabLst>
                <a:tab pos="0" algn="l"/>
              </a:tabLst>
            </a:pPr>
            <a:r>
              <a:rPr lang="fr-BE" sz="2800" b="0" strike="noStrike" spc="-1">
                <a:solidFill>
                  <a:schemeClr val="dk1"/>
                </a:solidFill>
                <a:latin typeface="Calibri"/>
              </a:rPr>
              <a:t>« Si vous me connaissiez, vous connaîtriez aussi mon Père (Jn 14,7)</a:t>
            </a: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796320" y="210960"/>
            <a:ext cx="10861920" cy="785520"/>
          </a:xfrm>
          <a:prstGeom prst="rect">
            <a:avLst/>
          </a:prstGeom>
          <a:noFill/>
          <a:ln w="0">
            <a:noFill/>
          </a:ln>
        </p:spPr>
        <p:txBody>
          <a:bodyPr lIns="91440" tIns="45720" rIns="91440" bIns="45720" anchor="ctr">
            <a:noAutofit/>
          </a:bodyPr>
          <a:lstStyle/>
          <a:p>
            <a:pPr indent="0" defTabSz="914400">
              <a:lnSpc>
                <a:spcPct val="90000"/>
              </a:lnSpc>
              <a:buNone/>
            </a:pPr>
            <a:r>
              <a:rPr lang="fr-BE" sz="3600" b="0" strike="noStrike" spc="-1">
                <a:solidFill>
                  <a:schemeClr val="dk1"/>
                </a:solidFill>
                <a:latin typeface="Calibri Light"/>
                <a:ea typeface="Noto Sans CJK SC"/>
              </a:rPr>
              <a:t>St Irénée docteur de l’Un : </a:t>
            </a:r>
            <a:r>
              <a:rPr lang="fr-BE" sz="3600" b="0" strike="noStrike" spc="-1">
                <a:solidFill>
                  <a:schemeClr val="dk1"/>
                </a:solidFill>
                <a:latin typeface="Calibri Light"/>
              </a:rPr>
              <a:t>résurrection des justes</a:t>
            </a:r>
            <a:endParaRPr lang="en-US" sz="3600" b="0" strike="noStrike" spc="-1">
              <a:solidFill>
                <a:schemeClr val="dk1"/>
              </a:solidFill>
              <a:latin typeface="Calibri"/>
            </a:endParaRPr>
          </a:p>
        </p:txBody>
      </p:sp>
      <p:sp>
        <p:nvSpPr>
          <p:cNvPr id="73" name="PlaceHolder 2"/>
          <p:cNvSpPr>
            <a:spLocks noGrp="1"/>
          </p:cNvSpPr>
          <p:nvPr>
            <p:ph/>
          </p:nvPr>
        </p:nvSpPr>
        <p:spPr>
          <a:xfrm>
            <a:off x="480960" y="1027800"/>
            <a:ext cx="11385000" cy="5619960"/>
          </a:xfrm>
          <a:prstGeom prst="rect">
            <a:avLst/>
          </a:prstGeom>
          <a:noFill/>
          <a:ln w="0">
            <a:noFill/>
          </a:ln>
        </p:spPr>
        <p:txBody>
          <a:bodyPr lIns="91440" tIns="45720" rIns="91440" bIns="45720" anchor="t">
            <a:normAutofit fontScale="93269"/>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La résurrection des justes donnée dans le 6</a:t>
            </a:r>
            <a:r>
              <a:rPr lang="fr-BE" sz="2800" b="0" strike="noStrike" spc="-1" baseline="30000">
                <a:solidFill>
                  <a:schemeClr val="dk1"/>
                </a:solidFill>
                <a:latin typeface="Calibri"/>
              </a:rPr>
              <a:t>ième</a:t>
            </a:r>
            <a:r>
              <a:rPr lang="fr-BE" sz="2800" b="0" strike="noStrike" spc="-1">
                <a:solidFill>
                  <a:schemeClr val="dk1"/>
                </a:solidFill>
                <a:latin typeface="Calibri"/>
              </a:rPr>
              <a:t> sceau de l’Apocalypse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Le Dieu du Ciel suscitera un Royaume qui ne sera jamais détruit (Dn 2,44)</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Le Christ ressuscité n’est enlevé de la terre au ciel qu’après 40 jours</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De même, nous aussi, nous devons demeurer ressuscités sur la terre, parce que la résurrection doit établir son Royaume dans le temps de la terre, avant d’être uni éternellement au Royaume du Ciel :</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Il exhorte les justes de la fin d’attendre le moment de leur résurrection arrêtée par Dieu dans le Royaume préparé pour eux</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Ressuscités, nous devrons attendre, parférés, d’être transférés au Ciel depuis les profondeurs de la terre si nous en sommes jugés dignes</a:t>
            </a:r>
            <a:endParaRPr lang="en-US" sz="24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La première résurrection selon St Irénée intègre tous les justes</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Il est donc clair que les non nés justifiés aspirent à cette résurrection des justes dans le Règne révélé par Apocalypse 20,4-5.</a:t>
            </a:r>
            <a:endParaRPr lang="en-US" sz="2800" b="0" strike="noStrike" spc="-1">
              <a:solidFill>
                <a:schemeClr val="dk1"/>
              </a:solidFill>
              <a:latin typeface="Calibri"/>
            </a:endParaRPr>
          </a:p>
          <a:p>
            <a:pPr indent="0" defTabSz="914400">
              <a:lnSpc>
                <a:spcPct val="90000"/>
              </a:lnSpc>
              <a:spcBef>
                <a:spcPts val="1001"/>
              </a:spcBef>
              <a:buNone/>
            </a:pPr>
            <a:endParaRPr lang="en-US" sz="34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73">
                                            <p:txEl>
                                              <p:pRg st="3" end="3"/>
                                            </p:txEl>
                                          </p:spTgt>
                                        </p:tgtEl>
                                        <p:attrNameLst>
                                          <p:attrName>style.visibility</p:attrName>
                                        </p:attrNameLst>
                                      </p:cBhvr>
                                      <p:to>
                                        <p:strVal val="visible"/>
                                      </p:to>
                                    </p:set>
                                  </p:childTnLst>
                                </p:cTn>
                              </p:par>
                              <p:par>
                                <p:cTn id="19" presetID="1" presetClass="entr" fill="hold" nodeType="withEffect">
                                  <p:stCondLst>
                                    <p:cond delay="0"/>
                                  </p:stCondLst>
                                  <p:childTnLst>
                                    <p:set>
                                      <p:cBhvr>
                                        <p:cTn id="20" dur="1" fill="hold">
                                          <p:stCondLst>
                                            <p:cond delay="0"/>
                                          </p:stCondLst>
                                        </p:cTn>
                                        <p:tgtEl>
                                          <p:spTgt spid="7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fill="hold" nodeType="clickEffect">
                                  <p:stCondLst>
                                    <p:cond delay="0"/>
                                  </p:stCondLst>
                                  <p:childTnLst>
                                    <p:set>
                                      <p:cBhvr>
                                        <p:cTn id="24" dur="1" fill="hold">
                                          <p:stCondLst>
                                            <p:cond delay="0"/>
                                          </p:stCondLst>
                                        </p:cTn>
                                        <p:tgtEl>
                                          <p:spTgt spid="7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fill="hold" nodeType="clickEffect">
                                  <p:stCondLst>
                                    <p:cond delay="0"/>
                                  </p:stCondLst>
                                  <p:childTnLst>
                                    <p:set>
                                      <p:cBhvr>
                                        <p:cTn id="28" dur="1" fill="hold">
                                          <p:stCondLst>
                                            <p:cond delay="0"/>
                                          </p:stCondLst>
                                        </p:cTn>
                                        <p:tgtEl>
                                          <p:spTgt spid="7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fill="hold" nodeType="clickEffect">
                                  <p:stCondLst>
                                    <p:cond delay="0"/>
                                  </p:stCondLst>
                                  <p:childTnLst>
                                    <p:set>
                                      <p:cBhvr>
                                        <p:cTn id="32" dur="1" fill="hold">
                                          <p:stCondLst>
                                            <p:cond delay="0"/>
                                          </p:stCondLst>
                                        </p:cTn>
                                        <p:tgtEl>
                                          <p:spTgt spid="7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BE" sz="4400" b="0" strike="noStrike" spc="-1" dirty="0">
                <a:solidFill>
                  <a:schemeClr val="dk1"/>
                </a:solidFill>
                <a:latin typeface="Calibri Light"/>
              </a:rPr>
              <a:t>Sainte Thérèse d’Avila : l’âme au moment où elle est créée</a:t>
            </a:r>
            <a:endParaRPr lang="en-US" sz="4400" b="0" strike="noStrike" spc="-1" dirty="0">
              <a:solidFill>
                <a:schemeClr val="dk1"/>
              </a:solidFill>
              <a:latin typeface="Calibri"/>
            </a:endParaRPr>
          </a:p>
        </p:txBody>
      </p:sp>
      <p:sp>
        <p:nvSpPr>
          <p:cNvPr id="75"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BE" sz="2800" b="0" strike="noStrike" spc="-1" dirty="0">
                <a:solidFill>
                  <a:schemeClr val="dk1"/>
                </a:solidFill>
                <a:latin typeface="Calibri"/>
              </a:rPr>
              <a:t>Je vis l’âme comme un château, où il y a beaucoup d’appartements</a:t>
            </a:r>
            <a:r>
              <a:rPr lang="fr-BE" sz="2800" spc="-1" dirty="0">
                <a:solidFill>
                  <a:schemeClr val="dk1"/>
                </a:solidFill>
                <a:latin typeface="Calibri"/>
              </a:rPr>
              <a:t> comme dans le ciel où il y a bien des demeures</a:t>
            </a:r>
            <a:endParaRPr lang="fr-BE" sz="2800" b="0" strike="noStrike" spc="-1" dirty="0">
              <a:solidFill>
                <a:schemeClr val="dk1"/>
              </a:solidFill>
              <a:latin typeface="Calibri"/>
            </a:endParaRPr>
          </a:p>
          <a:p>
            <a:pPr marL="228600" indent="-228600" defTabSz="914400">
              <a:lnSpc>
                <a:spcPct val="90000"/>
              </a:lnSpc>
              <a:spcBef>
                <a:spcPts val="1001"/>
              </a:spcBef>
              <a:buClr>
                <a:srgbClr val="000000"/>
              </a:buClr>
              <a:buFont typeface="Arial"/>
              <a:buChar char="•"/>
            </a:pPr>
            <a:endParaRPr lang="en-US" sz="2800" b="0" strike="noStrike" spc="-1" dirty="0">
              <a:solidFill>
                <a:schemeClr val="dk1"/>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r>
              <a:rPr lang="fr-BE" sz="4400" b="0" strike="noStrike" spc="-1" dirty="0">
                <a:solidFill>
                  <a:schemeClr val="dk1"/>
                </a:solidFill>
                <a:latin typeface="Calibri Light"/>
              </a:rPr>
              <a:t>Le 21 janvier 2022, Saint Irénée proclamé </a:t>
            </a:r>
            <a:r>
              <a:rPr lang="fr-BE" spc="-1" dirty="0">
                <a:solidFill>
                  <a:schemeClr val="dk1"/>
                </a:solidFill>
              </a:rPr>
              <a:t>Docteur de l’Eglise au titre de </a:t>
            </a:r>
            <a:r>
              <a:rPr lang="fr-BE" spc="-1" dirty="0" err="1">
                <a:solidFill>
                  <a:schemeClr val="dk1"/>
                </a:solidFill>
              </a:rPr>
              <a:t>Doctor</a:t>
            </a:r>
            <a:r>
              <a:rPr lang="fr-BE" spc="-1" dirty="0">
                <a:solidFill>
                  <a:schemeClr val="dk1"/>
                </a:solidFill>
              </a:rPr>
              <a:t> </a:t>
            </a:r>
            <a:r>
              <a:rPr lang="fr-BE" spc="-1" dirty="0" err="1">
                <a:solidFill>
                  <a:schemeClr val="dk1"/>
                </a:solidFill>
              </a:rPr>
              <a:t>Unitatis</a:t>
            </a:r>
            <a:endParaRPr lang="en-US" sz="4400" b="0" strike="noStrike" spc="-1" dirty="0">
              <a:solidFill>
                <a:schemeClr val="dk1"/>
              </a:solidFill>
              <a:latin typeface="Calibri"/>
            </a:endParaRPr>
          </a:p>
        </p:txBody>
      </p:sp>
      <p:sp>
        <p:nvSpPr>
          <p:cNvPr id="77" name="PlaceHolder 2"/>
          <p:cNvSpPr>
            <a:spLocks noGrp="1"/>
          </p:cNvSpPr>
          <p:nvPr>
            <p:ph/>
          </p:nvPr>
        </p:nvSpPr>
        <p:spPr>
          <a:xfrm>
            <a:off x="838080" y="1825560"/>
            <a:ext cx="10515240" cy="4667400"/>
          </a:xfrm>
          <a:prstGeom prst="rect">
            <a:avLst/>
          </a:prstGeom>
          <a:noFill/>
          <a:ln w="0">
            <a:noFill/>
          </a:ln>
        </p:spPr>
        <p:txBody>
          <a:bodyPr lIns="91440" tIns="45720" rIns="91440" bIns="45720" anchor="t">
            <a:noAutofit/>
          </a:bodyPr>
          <a:lstStyle/>
          <a:p>
            <a:pPr>
              <a:spcBef>
                <a:spcPts val="1001"/>
              </a:spcBef>
              <a:buClr>
                <a:srgbClr val="000000"/>
              </a:buClr>
            </a:pPr>
            <a:r>
              <a:rPr lang="fr-BE" sz="2800" b="0" strike="noStrike" spc="-1" dirty="0">
                <a:solidFill>
                  <a:schemeClr val="dk1"/>
                </a:solidFill>
                <a:latin typeface="Calibri"/>
              </a:rPr>
              <a:t>Dans l’anthropologie d’Irénée se trouvent ainsi exprimées :</a:t>
            </a:r>
          </a:p>
          <a:p>
            <a:pPr marL="228600" lvl="5" indent="-228600">
              <a:lnSpc>
                <a:spcPct val="90000"/>
              </a:lnSpc>
              <a:spcBef>
                <a:spcPts val="1001"/>
              </a:spcBef>
              <a:buClr>
                <a:srgbClr val="000000"/>
              </a:buClr>
              <a:buFont typeface="Arial"/>
              <a:buChar char="•"/>
            </a:pPr>
            <a:r>
              <a:rPr lang="fr-BE" sz="2800" b="0" strike="noStrike" spc="-1" dirty="0">
                <a:solidFill>
                  <a:schemeClr val="dk1"/>
                </a:solidFill>
                <a:latin typeface="Calibri"/>
              </a:rPr>
              <a:t>une conception intégrale du monde centré sur l’homme vivant, </a:t>
            </a:r>
          </a:p>
          <a:p>
            <a:pPr marL="228600" lvl="4" indent="-228600">
              <a:lnSpc>
                <a:spcPct val="90000"/>
              </a:lnSpc>
              <a:spcBef>
                <a:spcPts val="1001"/>
              </a:spcBef>
              <a:buClr>
                <a:srgbClr val="000000"/>
              </a:buClr>
              <a:buFont typeface="Arial"/>
              <a:buChar char="•"/>
            </a:pPr>
            <a:r>
              <a:rPr lang="fr-BE" sz="2800" b="0" strike="noStrike" spc="-1" dirty="0">
                <a:solidFill>
                  <a:schemeClr val="dk1"/>
                </a:solidFill>
                <a:latin typeface="Calibri"/>
              </a:rPr>
              <a:t>une vision universelle de </a:t>
            </a:r>
            <a:r>
              <a:rPr lang="fr-BE" sz="2800" spc="-1" dirty="0">
                <a:solidFill>
                  <a:schemeClr val="dk1"/>
                </a:solidFill>
                <a:latin typeface="Calibri"/>
              </a:rPr>
              <a:t>l</a:t>
            </a:r>
            <a:r>
              <a:rPr lang="fr-BE" sz="2800" b="0" strike="noStrike" spc="-1" dirty="0">
                <a:solidFill>
                  <a:schemeClr val="dk1"/>
                </a:solidFill>
                <a:latin typeface="Calibri"/>
              </a:rPr>
              <a:t>’homme vivant, gloire de Dieu</a:t>
            </a:r>
          </a:p>
          <a:p>
            <a:pPr marL="228600" lvl="4" indent="-228600">
              <a:lnSpc>
                <a:spcPct val="90000"/>
              </a:lnSpc>
              <a:spcBef>
                <a:spcPts val="1001"/>
              </a:spcBef>
              <a:buClr>
                <a:srgbClr val="000000"/>
              </a:buClr>
              <a:buFont typeface="Arial"/>
              <a:buChar char="•"/>
            </a:pPr>
            <a:r>
              <a:rPr lang="fr-BE" sz="2800" b="0" strike="noStrike" spc="-1" dirty="0">
                <a:solidFill>
                  <a:schemeClr val="dk1"/>
                </a:solidFill>
                <a:latin typeface="Calibri"/>
              </a:rPr>
              <a:t>une anthropologie unitive fondée en l’Homme, qui est image de Dieu</a:t>
            </a:r>
          </a:p>
          <a:p>
            <a:pPr marL="228600" lvl="1" indent="-228600">
              <a:lnSpc>
                <a:spcPct val="90000"/>
              </a:lnSpc>
              <a:spcBef>
                <a:spcPts val="1001"/>
              </a:spcBef>
              <a:buClr>
                <a:srgbClr val="000000"/>
              </a:buClr>
              <a:buFont typeface="Arial"/>
              <a:buChar char="•"/>
            </a:pPr>
            <a:r>
              <a:rPr lang="fr-BE" sz="2800" spc="-1" dirty="0">
                <a:solidFill>
                  <a:schemeClr val="dk1"/>
                </a:solidFill>
                <a:latin typeface="Calibri"/>
              </a:rPr>
              <a:t>u</a:t>
            </a:r>
            <a:r>
              <a:rPr lang="fr-BE" sz="2800" b="0" strike="noStrike" spc="-1" dirty="0">
                <a:solidFill>
                  <a:schemeClr val="dk1"/>
                </a:solidFill>
                <a:latin typeface="Calibri"/>
              </a:rPr>
              <a:t>ne transfiguration de sa propre vie en ressemblance croissante avec le Créateur, puisque l’homme porte en lui un esprit capable du Divin (</a:t>
            </a:r>
            <a:r>
              <a:rPr lang="fr-BE" sz="2800" b="0" strike="noStrike" spc="-1" dirty="0" err="1">
                <a:solidFill>
                  <a:schemeClr val="dk1"/>
                </a:solidFill>
                <a:latin typeface="Calibri"/>
              </a:rPr>
              <a:t>capax</a:t>
            </a:r>
            <a:r>
              <a:rPr lang="fr-BE" sz="2800" b="0" strike="noStrike" spc="-1" dirty="0">
                <a:solidFill>
                  <a:schemeClr val="dk1"/>
                </a:solidFill>
                <a:latin typeface="Calibri"/>
              </a:rPr>
              <a:t> Dei)</a:t>
            </a:r>
          </a:p>
          <a:p>
            <a:pPr lvl="1">
              <a:lnSpc>
                <a:spcPct val="90000"/>
              </a:lnSpc>
              <a:spcBef>
                <a:spcPts val="1001"/>
              </a:spcBef>
              <a:buClr>
                <a:srgbClr val="000000"/>
              </a:buClr>
            </a:pPr>
            <a:endParaRPr lang="fr-BE" sz="2800" b="0" strike="noStrike" spc="-1" dirty="0">
              <a:solidFill>
                <a:schemeClr val="dk1"/>
              </a:solidFill>
              <a:latin typeface="Calibri"/>
            </a:endParaRPr>
          </a:p>
          <a:p>
            <a:pPr marL="228600" lvl="1" indent="-228600">
              <a:lnSpc>
                <a:spcPct val="90000"/>
              </a:lnSpc>
              <a:spcBef>
                <a:spcPts val="1001"/>
              </a:spcBef>
              <a:buClr>
                <a:srgbClr val="000000"/>
              </a:buClr>
              <a:buFont typeface="Arial"/>
              <a:buChar char="•"/>
            </a:pPr>
            <a:r>
              <a:rPr lang="fr-BE" sz="2800" b="1" spc="-1" dirty="0">
                <a:solidFill>
                  <a:schemeClr val="dk1"/>
                </a:solidFill>
                <a:latin typeface="Calibri"/>
              </a:rPr>
              <a:t>« La Gloire de Dieu, c’est l’Homme vivant » est donc le principe de l’Unité.</a:t>
            </a:r>
            <a:endParaRPr lang="fr-BE" sz="2800" b="1" strike="noStrike" spc="-1" dirty="0">
              <a:solidFill>
                <a:schemeClr val="dk1"/>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838080" y="365040"/>
            <a:ext cx="10515240" cy="1023922"/>
          </a:xfrm>
          <a:prstGeom prst="rect">
            <a:avLst/>
          </a:prstGeom>
          <a:noFill/>
          <a:ln w="0">
            <a:noFill/>
          </a:ln>
        </p:spPr>
        <p:txBody>
          <a:bodyPr lIns="91440" tIns="45720" rIns="91440" bIns="45720" anchor="ctr">
            <a:noAutofit/>
          </a:bodyPr>
          <a:lstStyle/>
          <a:p>
            <a:pPr indent="0" algn="ctr" defTabSz="914400">
              <a:lnSpc>
                <a:spcPct val="90000"/>
              </a:lnSpc>
              <a:buNone/>
            </a:pPr>
            <a:r>
              <a:rPr lang="fr-BE" sz="4400" b="0" strike="noStrike" spc="-1" dirty="0">
                <a:solidFill>
                  <a:schemeClr val="dk1"/>
                </a:solidFill>
                <a:latin typeface="Calibri Light"/>
              </a:rPr>
              <a:t>La première résurrection selon Saint Irénée </a:t>
            </a:r>
            <a:r>
              <a:rPr lang="fr-BE" sz="2800" strike="noStrike" spc="-1" dirty="0">
                <a:solidFill>
                  <a:schemeClr val="dk1"/>
                </a:solidFill>
                <a:latin typeface="Calibri"/>
              </a:rPr>
              <a:t>chapitres 32-35 du 5</a:t>
            </a:r>
            <a:r>
              <a:rPr lang="fr-BE" sz="2800" strike="noStrike" spc="-1" baseline="30000" dirty="0">
                <a:solidFill>
                  <a:schemeClr val="dk1"/>
                </a:solidFill>
                <a:latin typeface="Calibri"/>
              </a:rPr>
              <a:t>ième</a:t>
            </a:r>
            <a:r>
              <a:rPr lang="fr-BE" sz="2800" strike="noStrike" spc="-1" dirty="0">
                <a:solidFill>
                  <a:schemeClr val="dk1"/>
                </a:solidFill>
                <a:latin typeface="Calibri"/>
              </a:rPr>
              <a:t> livre de Saint Irénée</a:t>
            </a:r>
            <a:endParaRPr lang="en-US" sz="2800" strike="noStrike" spc="-1" dirty="0">
              <a:solidFill>
                <a:schemeClr val="dk1"/>
              </a:solidFill>
              <a:latin typeface="Calibri"/>
            </a:endParaRPr>
          </a:p>
        </p:txBody>
      </p:sp>
      <p:sp>
        <p:nvSpPr>
          <p:cNvPr id="79" name="PlaceHolder 2"/>
          <p:cNvSpPr>
            <a:spLocks noGrp="1"/>
          </p:cNvSpPr>
          <p:nvPr>
            <p:ph/>
          </p:nvPr>
        </p:nvSpPr>
        <p:spPr>
          <a:xfrm>
            <a:off x="838380" y="1388962"/>
            <a:ext cx="10515240" cy="5275508"/>
          </a:xfrm>
          <a:prstGeom prst="rect">
            <a:avLst/>
          </a:prstGeom>
          <a:noFill/>
          <a:ln w="0">
            <a:noFill/>
          </a:ln>
        </p:spPr>
        <p:txBody>
          <a:bodyPr lIns="91440" tIns="45720" rIns="91440" bIns="45720" anchor="t">
            <a:noAutofit/>
          </a:bodyPr>
          <a:lstStyle/>
          <a:p>
            <a:pPr marL="685800" lvl="1" indent="-228600" algn="l">
              <a:lnSpc>
                <a:spcPct val="90000"/>
              </a:lnSpc>
              <a:spcBef>
                <a:spcPts val="499"/>
              </a:spcBef>
              <a:buClr>
                <a:srgbClr val="000000"/>
              </a:buClr>
              <a:buFont typeface="Arial"/>
              <a:buChar char="•"/>
            </a:pPr>
            <a:r>
              <a:rPr lang="fr-BE" sz="2400" b="0" strike="noStrike" spc="-1" dirty="0">
                <a:solidFill>
                  <a:schemeClr val="dk1"/>
                </a:solidFill>
                <a:latin typeface="Calibri"/>
              </a:rPr>
              <a:t>Les morts ressusciteront, ceux qui sont dans les tombeaux se lèveront et ceux qui sont dans la terre se réjouiront, car la rosée qui vient de toi est pour eux une guérison (Isaïe 26, 19)</a:t>
            </a:r>
          </a:p>
          <a:p>
            <a:pPr marL="685800" lvl="1" indent="-228600" algn="l">
              <a:lnSpc>
                <a:spcPct val="90000"/>
              </a:lnSpc>
              <a:spcBef>
                <a:spcPts val="499"/>
              </a:spcBef>
              <a:buClr>
                <a:srgbClr val="000000"/>
              </a:buClr>
              <a:buFont typeface="Arial"/>
              <a:buChar char="•"/>
            </a:pPr>
            <a:r>
              <a:rPr lang="fr-BE" sz="2400" b="0" strike="noStrike" spc="-1" dirty="0">
                <a:solidFill>
                  <a:schemeClr val="dk1"/>
                </a:solidFill>
                <a:latin typeface="Calibri"/>
              </a:rPr>
              <a:t>Je ne boirai plus désormais du fruit de la vigne jusqu’au jour où j’en boirai du nouveau avec vous dans le Royaume de Mon Père (Mt 26, 27)</a:t>
            </a:r>
            <a:endParaRPr lang="en-US"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1" strike="noStrike" spc="-1" dirty="0">
                <a:solidFill>
                  <a:schemeClr val="dk1"/>
                </a:solidFill>
                <a:latin typeface="Calibri"/>
              </a:rPr>
              <a:t>L’héritage de la terre renouvelée </a:t>
            </a:r>
            <a:r>
              <a:rPr lang="fr-BE" sz="2400" b="0" strike="noStrike" spc="-1" dirty="0">
                <a:solidFill>
                  <a:schemeClr val="dk1"/>
                </a:solidFill>
                <a:latin typeface="Calibri"/>
              </a:rPr>
              <a:t>: Livre V, 32-1 « Les justes reçoivent l’héritage puisque c’est sur la terre qu’ils ont enduré leurs mises à mort ».</a:t>
            </a:r>
          </a:p>
          <a:p>
            <a:pPr marL="685800" lvl="1" indent="-228600" defTabSz="914400">
              <a:lnSpc>
                <a:spcPct val="90000"/>
              </a:lnSpc>
              <a:spcBef>
                <a:spcPts val="499"/>
              </a:spcBef>
              <a:buClr>
                <a:srgbClr val="000000"/>
              </a:buClr>
              <a:buFont typeface="Arial"/>
              <a:buChar char="•"/>
            </a:pPr>
            <a:r>
              <a:rPr lang="fr-BE" sz="2400" b="1" strike="noStrike" spc="-1" dirty="0">
                <a:solidFill>
                  <a:schemeClr val="dk1"/>
                </a:solidFill>
                <a:latin typeface="Calibri"/>
              </a:rPr>
              <a:t>En elle seront les jours de l’Arbre de vie:</a:t>
            </a:r>
            <a:r>
              <a:rPr lang="fr-BE" sz="2400" b="0" strike="noStrike" spc="-1" dirty="0">
                <a:solidFill>
                  <a:schemeClr val="dk1"/>
                </a:solidFill>
                <a:latin typeface="Calibri"/>
              </a:rPr>
              <a:t> Livre V, 34-1 « Avec le Roi, les jours de mon peuple seront comme les jours de l’Arbre de vie »</a:t>
            </a:r>
            <a:endParaRPr lang="en-US"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1" strike="noStrike" spc="-1" dirty="0">
                <a:solidFill>
                  <a:schemeClr val="dk1"/>
                </a:solidFill>
                <a:latin typeface="Calibri"/>
              </a:rPr>
              <a:t>A la résurrection de la chair, à propos de ceux qui auront part à la coupe nouvelle </a:t>
            </a:r>
            <a:r>
              <a:rPr lang="fr-BE" sz="2400" b="0" strike="noStrike" spc="-1" dirty="0">
                <a:solidFill>
                  <a:schemeClr val="dk1"/>
                </a:solidFill>
                <a:latin typeface="Calibri"/>
              </a:rPr>
              <a:t>: Livre V, 35-1 « seuls les justes ressuscités y participeront... Les autres hommes doivent disparaître et seront enlevés pour ne pas être admis à voir le Seigneur... Les seuls qui seront laissés pourront se multiplier sur la terre. »</a:t>
            </a:r>
          </a:p>
          <a:p>
            <a:pPr marL="685800" lvl="1" indent="-228600" algn="l">
              <a:lnSpc>
                <a:spcPct val="90000"/>
              </a:lnSpc>
              <a:spcBef>
                <a:spcPts val="499"/>
              </a:spcBef>
              <a:buClr>
                <a:srgbClr val="000000"/>
              </a:buClr>
              <a:buFont typeface="Arial"/>
              <a:buChar char="•"/>
            </a:pPr>
            <a:r>
              <a:rPr lang="fr-BE" sz="2400" b="1" strike="noStrike" spc="-1" dirty="0">
                <a:solidFill>
                  <a:schemeClr val="dk1"/>
                </a:solidFill>
                <a:latin typeface="Calibri"/>
              </a:rPr>
              <a:t>Le corps spirituel, c’est </a:t>
            </a:r>
            <a:r>
              <a:rPr lang="fr-BE" sz="2400" b="1" spc="-1" dirty="0">
                <a:solidFill>
                  <a:schemeClr val="dk1"/>
                </a:solidFill>
                <a:latin typeface="Calibri"/>
              </a:rPr>
              <a:t>ce corps ressuscité </a:t>
            </a:r>
            <a:r>
              <a:rPr lang="fr-BE" sz="2400" spc="-1" dirty="0">
                <a:solidFill>
                  <a:schemeClr val="dk1"/>
                </a:solidFill>
                <a:latin typeface="Calibri"/>
              </a:rPr>
              <a:t>: Livre V, 7-2 « Le corps qui ressuscite incorruptible est alors un </a:t>
            </a:r>
            <a:r>
              <a:rPr lang="fr-BE" sz="2400" b="0" strike="noStrike" spc="-1" dirty="0">
                <a:solidFill>
                  <a:schemeClr val="dk1"/>
                </a:solidFill>
                <a:latin typeface="Calibri"/>
              </a:rPr>
              <a:t>Corpus </a:t>
            </a:r>
            <a:r>
              <a:rPr lang="fr-BE" sz="2400" b="0" strike="noStrike" spc="-1" dirty="0" err="1">
                <a:solidFill>
                  <a:schemeClr val="dk1"/>
                </a:solidFill>
                <a:latin typeface="Calibri"/>
              </a:rPr>
              <a:t>spirituale</a:t>
            </a:r>
            <a:r>
              <a:rPr lang="fr-BE" sz="2400" b="0" strike="noStrike" spc="-1" dirty="0">
                <a:solidFill>
                  <a:schemeClr val="dk1"/>
                </a:solidFill>
                <a:latin typeface="Calibri"/>
              </a:rPr>
              <a:t> (1 Co 15, 44). »</a:t>
            </a:r>
          </a:p>
          <a:p>
            <a:pPr marL="685800" lvl="1" indent="-228600" defTabSz="914400">
              <a:lnSpc>
                <a:spcPct val="90000"/>
              </a:lnSpc>
              <a:spcBef>
                <a:spcPts val="499"/>
              </a:spcBef>
              <a:buClr>
                <a:srgbClr val="000000"/>
              </a:buClr>
              <a:buFont typeface="Arial"/>
              <a:buChar char="•"/>
            </a:pPr>
            <a:endParaRPr lang="fr-BE"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endParaRPr lang="fr-BE" sz="2400" b="0" strike="noStrike" spc="-1" dirty="0">
              <a:solidFill>
                <a:schemeClr val="dk1"/>
              </a:solidFill>
              <a:latin typeface="Calibri"/>
            </a:endParaRPr>
          </a:p>
          <a:p>
            <a:pPr marL="457200" lvl="1" algn="l">
              <a:lnSpc>
                <a:spcPct val="90000"/>
              </a:lnSpc>
              <a:spcBef>
                <a:spcPts val="499"/>
              </a:spcBef>
              <a:buClr>
                <a:srgbClr val="000000"/>
              </a:buClr>
            </a:pPr>
            <a:endParaRPr lang="fr-BE"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endParaRPr lang="fr-BE"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endParaRPr lang="en-US" sz="2400" b="0" strike="noStrike" spc="-1" dirty="0">
              <a:solidFill>
                <a:schemeClr val="dk1"/>
              </a:solidFill>
              <a:latin typeface="Calibri"/>
            </a:endParaRPr>
          </a:p>
          <a:p>
            <a:pPr defTabSz="914400">
              <a:lnSpc>
                <a:spcPct val="90000"/>
              </a:lnSpc>
              <a:spcBef>
                <a:spcPts val="1001"/>
              </a:spcBef>
              <a:buClr>
                <a:srgbClr val="000000"/>
              </a:buClr>
            </a:pPr>
            <a:endParaRPr lang="en-US" sz="2800" b="0" strike="noStrike" spc="-1" dirty="0">
              <a:solidFill>
                <a:schemeClr val="dk1"/>
              </a:solidFill>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fr-BE" sz="4400" b="0" strike="noStrike" spc="-1" dirty="0">
                <a:solidFill>
                  <a:schemeClr val="dk1"/>
                </a:solidFill>
                <a:latin typeface="Calibri Light"/>
              </a:rPr>
              <a:t>La première résurrection selon Saint Irénée </a:t>
            </a:r>
            <a:r>
              <a:rPr lang="fr-BE" sz="2800" strike="noStrike" spc="-1" dirty="0">
                <a:solidFill>
                  <a:schemeClr val="dk1"/>
                </a:solidFill>
                <a:latin typeface="Calibri"/>
              </a:rPr>
              <a:t>chapitres 32-35 du 5</a:t>
            </a:r>
            <a:r>
              <a:rPr lang="fr-BE" sz="2800" strike="noStrike" spc="-1" baseline="30000" dirty="0">
                <a:solidFill>
                  <a:schemeClr val="dk1"/>
                </a:solidFill>
                <a:latin typeface="Calibri"/>
              </a:rPr>
              <a:t>ième</a:t>
            </a:r>
            <a:r>
              <a:rPr lang="fr-BE" sz="2800" strike="noStrike" spc="-1" dirty="0">
                <a:solidFill>
                  <a:schemeClr val="dk1"/>
                </a:solidFill>
                <a:latin typeface="Calibri"/>
              </a:rPr>
              <a:t> livre de Saint Irénée, suite</a:t>
            </a:r>
            <a:endParaRPr lang="en-US" sz="2800" strike="noStrike" spc="-1" dirty="0">
              <a:solidFill>
                <a:schemeClr val="dk1"/>
              </a:solidFill>
              <a:latin typeface="Calibri"/>
            </a:endParaRPr>
          </a:p>
        </p:txBody>
      </p:sp>
      <p:sp>
        <p:nvSpPr>
          <p:cNvPr id="79" name="PlaceHolder 2"/>
          <p:cNvSpPr>
            <a:spLocks noGrp="1"/>
          </p:cNvSpPr>
          <p:nvPr>
            <p:ph/>
          </p:nvPr>
        </p:nvSpPr>
        <p:spPr>
          <a:xfrm>
            <a:off x="838080" y="1825560"/>
            <a:ext cx="10515240" cy="4806734"/>
          </a:xfrm>
          <a:prstGeom prst="rect">
            <a:avLst/>
          </a:prstGeom>
          <a:noFill/>
          <a:ln w="0">
            <a:noFill/>
          </a:ln>
        </p:spPr>
        <p:txBody>
          <a:bodyPr lIns="91440" tIns="45720" rIns="91440" bIns="45720" anchor="t">
            <a:noAutofit/>
          </a:bodyPr>
          <a:lstStyle/>
          <a:p>
            <a:pPr marL="685800" lvl="1" indent="-228600" algn="l">
              <a:lnSpc>
                <a:spcPct val="90000"/>
              </a:lnSpc>
              <a:spcBef>
                <a:spcPts val="499"/>
              </a:spcBef>
              <a:buClr>
                <a:srgbClr val="000000"/>
              </a:buClr>
              <a:buFont typeface="Arial"/>
              <a:buChar char="•"/>
            </a:pPr>
            <a:r>
              <a:rPr lang="fr-BE" sz="2000" b="1" spc="-1" dirty="0">
                <a:solidFill>
                  <a:schemeClr val="dk1"/>
                </a:solidFill>
                <a:latin typeface="Calibri"/>
              </a:rPr>
              <a:t>Lien de nécessité entre cette résurrection et la Toute-Puissance de Dieu </a:t>
            </a:r>
            <a:r>
              <a:rPr lang="fr-BE" sz="2000" spc="-1" dirty="0">
                <a:solidFill>
                  <a:schemeClr val="dk1"/>
                </a:solidFill>
                <a:latin typeface="Calibri"/>
              </a:rPr>
              <a:t>: L</a:t>
            </a:r>
            <a:r>
              <a:rPr lang="fr-BE" sz="2000" b="0" strike="noStrike" spc="-1" dirty="0">
                <a:solidFill>
                  <a:schemeClr val="dk1"/>
                </a:solidFill>
                <a:latin typeface="Calibri"/>
              </a:rPr>
              <a:t>ivre V, 3-2 « S’Il ne vivifiait pas ce qui est mortel et s’il n’élevait pas à l’incorruptibilité ce qui est corruptible (1 Co 15, 53), Dieu cesserait d’être le Tout-Puissant »</a:t>
            </a:r>
          </a:p>
          <a:p>
            <a:pPr marL="228600" indent="-228600" defTabSz="914400">
              <a:lnSpc>
                <a:spcPct val="90000"/>
              </a:lnSpc>
              <a:spcBef>
                <a:spcPts val="1001"/>
              </a:spcBef>
              <a:buClr>
                <a:srgbClr val="000000"/>
              </a:buClr>
              <a:buFont typeface="Arial"/>
              <a:buChar char="•"/>
            </a:pPr>
            <a:r>
              <a:rPr lang="fr-BE" sz="2000" b="0" strike="noStrike" spc="-1" dirty="0">
                <a:solidFill>
                  <a:schemeClr val="dk1"/>
                </a:solidFill>
                <a:latin typeface="Calibri"/>
              </a:rPr>
              <a:t>Ni la substance, ni la matière de la création ne seront anéanties </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car véridique et stable est Celui qui a établi cette création, </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mais Livre V, 36-1 « la figure de ce monde, c’est elle qui mourra et qui passera », </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c’est à dire que dans les choses en lesquelles a été accueillie la transgression,  l’homme avait trouvé non pas sa jeunesse mais sa vieillesse</a:t>
            </a:r>
          </a:p>
          <a:p>
            <a:pPr defTabSz="914400">
              <a:lnSpc>
                <a:spcPct val="90000"/>
              </a:lnSpc>
              <a:spcBef>
                <a:spcPts val="1001"/>
              </a:spcBef>
              <a:buClr>
                <a:srgbClr val="000000"/>
              </a:buClr>
            </a:pPr>
            <a:r>
              <a:rPr lang="fr-BE" sz="2000" b="1" strike="noStrike" spc="-1" dirty="0">
                <a:solidFill>
                  <a:schemeClr val="dk1"/>
                </a:solidFill>
                <a:latin typeface="Calibri"/>
              </a:rPr>
              <a:t>Le juste ressuscitera réellement</a:t>
            </a:r>
            <a:r>
              <a:rPr lang="fr-BE" sz="2000" spc="-1" dirty="0">
                <a:solidFill>
                  <a:schemeClr val="dk1"/>
                </a:solidFill>
                <a:latin typeface="Calibri"/>
              </a:rPr>
              <a:t>: lignes de forces du Livre V, 1-36</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c’est réellement que le </a:t>
            </a:r>
            <a:r>
              <a:rPr lang="fr-BE" sz="2000" spc="-1" dirty="0">
                <a:solidFill>
                  <a:schemeClr val="dk1"/>
                </a:solidFill>
                <a:latin typeface="Calibri"/>
              </a:rPr>
              <a:t>j</a:t>
            </a:r>
            <a:r>
              <a:rPr lang="fr-BE" sz="2000" b="0" strike="noStrike" spc="-1" dirty="0">
                <a:solidFill>
                  <a:schemeClr val="dk1"/>
                </a:solidFill>
                <a:latin typeface="Calibri"/>
              </a:rPr>
              <a:t>uste s’exercera à l’incorruptibilité, </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qu’il va grandir et croître dans cette incorruptibilité, </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qu’il parviendra à la plénitude de sa vigueur aux temps du </a:t>
            </a:r>
            <a:r>
              <a:rPr lang="fr-BE" sz="2000" spc="-1" dirty="0">
                <a:solidFill>
                  <a:schemeClr val="dk1"/>
                </a:solidFill>
                <a:latin typeface="Calibri"/>
              </a:rPr>
              <a:t>R</a:t>
            </a:r>
            <a:r>
              <a:rPr lang="fr-BE" sz="2000" b="0" strike="noStrike" spc="-1" dirty="0">
                <a:solidFill>
                  <a:schemeClr val="dk1"/>
                </a:solidFill>
                <a:latin typeface="Calibri"/>
              </a:rPr>
              <a:t>oyaume sur la terre, </a:t>
            </a:r>
            <a:endParaRPr lang="en-US" sz="20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000" b="0" strike="noStrike" spc="-1" dirty="0">
                <a:solidFill>
                  <a:schemeClr val="dk1"/>
                </a:solidFill>
                <a:latin typeface="Calibri"/>
              </a:rPr>
              <a:t>jusqu’à entrer tout entier dans la plénitude de la gloire du Père</a:t>
            </a:r>
          </a:p>
          <a:p>
            <a:pPr marL="685800" lvl="1" indent="-228600" defTabSz="914400">
              <a:lnSpc>
                <a:spcPct val="90000"/>
              </a:lnSpc>
              <a:spcBef>
                <a:spcPts val="499"/>
              </a:spcBef>
              <a:buClr>
                <a:srgbClr val="000000"/>
              </a:buClr>
              <a:buFont typeface="Arial"/>
              <a:buChar char="•"/>
            </a:pPr>
            <a:endParaRPr lang="fr-BE"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endParaRPr lang="fr-BE" sz="2400" b="0" strike="noStrike" spc="-1" dirty="0">
              <a:solidFill>
                <a:schemeClr val="dk1"/>
              </a:solidFill>
              <a:latin typeface="Calibri"/>
            </a:endParaRPr>
          </a:p>
          <a:p>
            <a:pPr marL="457200" lvl="1" algn="l">
              <a:lnSpc>
                <a:spcPct val="90000"/>
              </a:lnSpc>
              <a:spcBef>
                <a:spcPts val="499"/>
              </a:spcBef>
              <a:buClr>
                <a:srgbClr val="000000"/>
              </a:buClr>
            </a:pPr>
            <a:endParaRPr lang="fr-BE"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endParaRPr lang="fr-BE" sz="2400" b="0" strike="noStrike" spc="-1" dirty="0">
              <a:solidFill>
                <a:schemeClr val="dk1"/>
              </a:solidFill>
              <a:latin typeface="Calibri"/>
            </a:endParaRPr>
          </a:p>
          <a:p>
            <a:pPr marL="685800" lvl="1" indent="-228600" defTabSz="914400">
              <a:lnSpc>
                <a:spcPct val="90000"/>
              </a:lnSpc>
              <a:spcBef>
                <a:spcPts val="499"/>
              </a:spcBef>
              <a:buClr>
                <a:srgbClr val="000000"/>
              </a:buClr>
              <a:buFont typeface="Arial"/>
              <a:buChar char="•"/>
            </a:pPr>
            <a:endParaRPr lang="en-US" sz="2400" b="0" strike="noStrike" spc="-1" dirty="0">
              <a:solidFill>
                <a:schemeClr val="dk1"/>
              </a:solidFill>
              <a:latin typeface="Calibri"/>
            </a:endParaRPr>
          </a:p>
          <a:p>
            <a:pPr defTabSz="914400">
              <a:lnSpc>
                <a:spcPct val="90000"/>
              </a:lnSpc>
              <a:spcBef>
                <a:spcPts val="1001"/>
              </a:spcBef>
              <a:buClr>
                <a:srgbClr val="000000"/>
              </a:buClr>
            </a:pPr>
            <a:endParaRPr lang="en-US" sz="2800" b="0" strike="noStrike" spc="-1" dirty="0">
              <a:solidFill>
                <a:schemeClr val="dk1"/>
              </a:solidFill>
              <a:latin typeface="Calibri"/>
            </a:endParaRPr>
          </a:p>
        </p:txBody>
      </p:sp>
    </p:spTree>
    <p:extLst>
      <p:ext uri="{BB962C8B-B14F-4D97-AF65-F5344CB8AC3E}">
        <p14:creationId xmlns:p14="http://schemas.microsoft.com/office/powerpoint/2010/main" val="3135202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838079" y="365040"/>
            <a:ext cx="10759753" cy="804003"/>
          </a:xfrm>
          <a:prstGeom prst="rect">
            <a:avLst/>
          </a:prstGeom>
          <a:noFill/>
          <a:ln w="0">
            <a:noFill/>
          </a:ln>
        </p:spPr>
        <p:txBody>
          <a:bodyPr lIns="91440" tIns="45720" rIns="91440" bIns="45720" anchor="ctr">
            <a:noAutofit/>
          </a:bodyPr>
          <a:lstStyle/>
          <a:p>
            <a:pPr indent="0" defTabSz="914400">
              <a:lnSpc>
                <a:spcPct val="90000"/>
              </a:lnSpc>
              <a:buNone/>
            </a:pPr>
            <a:r>
              <a:rPr lang="fr-BE" sz="4000" spc="-1" dirty="0">
                <a:solidFill>
                  <a:schemeClr val="dk1"/>
                </a:solidFill>
                <a:latin typeface="Calibri"/>
              </a:rPr>
              <a:t>Le 5ième Sceau se fera </a:t>
            </a:r>
            <a:r>
              <a:rPr lang="fr-BE" sz="4000" b="0" strike="noStrike" spc="-1" dirty="0">
                <a:solidFill>
                  <a:schemeClr val="dk1"/>
                </a:solidFill>
                <a:latin typeface="Calibri"/>
              </a:rPr>
              <a:t>à travers le corps et la chair</a:t>
            </a:r>
            <a:endParaRPr lang="en-US" sz="4000" b="0" strike="noStrike" spc="-1" dirty="0">
              <a:solidFill>
                <a:schemeClr val="dk1"/>
              </a:solidFill>
              <a:latin typeface="Calibri"/>
            </a:endParaRPr>
          </a:p>
        </p:txBody>
      </p:sp>
      <p:sp>
        <p:nvSpPr>
          <p:cNvPr id="83" name="PlaceHolder 2"/>
          <p:cNvSpPr>
            <a:spLocks noGrp="1"/>
          </p:cNvSpPr>
          <p:nvPr>
            <p:ph/>
          </p:nvPr>
        </p:nvSpPr>
        <p:spPr>
          <a:xfrm>
            <a:off x="838380" y="1374147"/>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BE" sz="2800" b="0" strike="noStrike" spc="-1" dirty="0">
                <a:solidFill>
                  <a:schemeClr val="dk1"/>
                </a:solidFill>
                <a:latin typeface="Calibri"/>
              </a:rPr>
              <a:t>Le 5</a:t>
            </a:r>
            <a:r>
              <a:rPr lang="fr-BE" sz="2800" b="0" strike="noStrike" spc="-1" baseline="30000" dirty="0">
                <a:solidFill>
                  <a:schemeClr val="dk1"/>
                </a:solidFill>
                <a:latin typeface="Calibri"/>
              </a:rPr>
              <a:t>ième</a:t>
            </a:r>
            <a:r>
              <a:rPr lang="fr-BE" sz="2800" b="0" strike="noStrike" spc="-1" dirty="0">
                <a:solidFill>
                  <a:schemeClr val="dk1"/>
                </a:solidFill>
                <a:latin typeface="Calibri"/>
              </a:rPr>
              <a:t> Sceau se fera à travers le corps, la chair et l’âme </a:t>
            </a:r>
            <a:endParaRPr lang="en-US" sz="2800" b="0" strike="noStrike" spc="-1" dirty="0">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dirty="0">
                <a:solidFill>
                  <a:schemeClr val="dk1"/>
                </a:solidFill>
                <a:latin typeface="Calibri"/>
              </a:rPr>
              <a:t>parce que des esprits sans corps ne seront jamais des hommes spirituels</a:t>
            </a:r>
            <a:endParaRPr lang="en-US" sz="2800" b="0" strike="noStrike" spc="-1" dirty="0">
              <a:solidFill>
                <a:schemeClr val="dk1"/>
              </a:solidFill>
              <a:latin typeface="Calibri"/>
            </a:endParaRPr>
          </a:p>
          <a:p>
            <a:pPr defTabSz="914400">
              <a:lnSpc>
                <a:spcPct val="90000"/>
              </a:lnSpc>
              <a:spcBef>
                <a:spcPts val="1001"/>
              </a:spcBef>
              <a:buClr>
                <a:srgbClr val="000000"/>
              </a:buClr>
            </a:pPr>
            <a:r>
              <a:rPr lang="fr-BE" sz="2800" b="0" strike="noStrike" spc="-1" dirty="0">
                <a:solidFill>
                  <a:schemeClr val="dk1"/>
                </a:solidFill>
                <a:latin typeface="Calibri"/>
              </a:rPr>
              <a:t>L’homme de péché qui s’élève au-dessus de tout</a:t>
            </a:r>
            <a:endParaRPr lang="en-US" sz="2800" b="0" strike="noStrike" spc="-1" dirty="0">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dirty="0">
                <a:solidFill>
                  <a:schemeClr val="dk1"/>
                </a:solidFill>
                <a:latin typeface="Calibri"/>
              </a:rPr>
              <a:t>tentera de manière tyrannique de prendre la place de Dieu créateur</a:t>
            </a:r>
            <a:endParaRPr lang="en-US" sz="2800" b="0" strike="noStrike" spc="-1" dirty="0">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dirty="0">
                <a:solidFill>
                  <a:schemeClr val="dk1"/>
                </a:solidFill>
                <a:latin typeface="Calibri"/>
              </a:rPr>
              <a:t>de se donner lui-même comme Dieu, Jésus parle de son corps.</a:t>
            </a:r>
            <a:endParaRPr lang="en-US" sz="2800" b="0" strike="noStrike" spc="-1" dirty="0">
              <a:solidFill>
                <a:schemeClr val="dk1"/>
              </a:solidFill>
              <a:latin typeface="Calibri"/>
            </a:endParaRPr>
          </a:p>
          <a:p>
            <a:pPr defTabSz="914400">
              <a:lnSpc>
                <a:spcPct val="90000"/>
              </a:lnSpc>
              <a:spcBef>
                <a:spcPts val="1001"/>
              </a:spcBef>
              <a:buClr>
                <a:srgbClr val="000000"/>
              </a:buClr>
            </a:pPr>
            <a:r>
              <a:rPr lang="fr-BE" sz="2800" b="0" strike="noStrike" spc="-1" dirty="0">
                <a:solidFill>
                  <a:schemeClr val="dk1"/>
                </a:solidFill>
                <a:latin typeface="Calibri"/>
              </a:rPr>
              <a:t>Voici qu’un Roi juste règnera (Livre V, 34-4). Les princes gouverneront avec droiture</a:t>
            </a:r>
            <a:endParaRPr lang="en-US" sz="2800" b="0" strike="noStrike" spc="-1" dirty="0">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BE" sz="4400" b="0" strike="noStrike" spc="-1" dirty="0">
                <a:solidFill>
                  <a:schemeClr val="dk1"/>
                </a:solidFill>
                <a:latin typeface="Calibri Light"/>
              </a:rPr>
              <a:t>La Gloire de Dieu, c’est l’homme vivant </a:t>
            </a:r>
            <a:br>
              <a:rPr sz="4400" dirty="0"/>
            </a:br>
            <a:endParaRPr lang="en-US" sz="4400" b="0" strike="noStrike" spc="-1" dirty="0">
              <a:solidFill>
                <a:schemeClr val="dk1"/>
              </a:solidFill>
              <a:latin typeface="Calibri"/>
            </a:endParaRPr>
          </a:p>
        </p:txBody>
      </p:sp>
      <p:sp>
        <p:nvSpPr>
          <p:cNvPr id="85" name="PlaceHolder 2"/>
          <p:cNvSpPr>
            <a:spLocks noGrp="1"/>
          </p:cNvSpPr>
          <p:nvPr>
            <p:ph/>
          </p:nvPr>
        </p:nvSpPr>
        <p:spPr>
          <a:xfrm>
            <a:off x="838080" y="1047060"/>
            <a:ext cx="10515240" cy="4763880"/>
          </a:xfrm>
          <a:prstGeom prst="rect">
            <a:avLst/>
          </a:prstGeom>
          <a:noFill/>
          <a:ln w="0">
            <a:noFill/>
          </a:ln>
        </p:spPr>
        <p:txBody>
          <a:bodyPr lIns="91440" tIns="45720" rIns="91440" bIns="45720" anchor="t">
            <a:normAutofit fontScale="94980"/>
          </a:bodyPr>
          <a:lstStyle/>
          <a:p>
            <a:pPr>
              <a:spcBef>
                <a:spcPts val="1001"/>
              </a:spcBef>
              <a:buClr>
                <a:srgbClr val="000000"/>
              </a:buClr>
            </a:pPr>
            <a:r>
              <a:rPr lang="fr-BE" sz="2800" spc="-1" dirty="0">
                <a:solidFill>
                  <a:schemeClr val="dk1"/>
                </a:solidFill>
              </a:rPr>
              <a:t>(</a:t>
            </a:r>
            <a:r>
              <a:rPr lang="fr-BE" sz="2800" spc="-1" dirty="0" err="1">
                <a:solidFill>
                  <a:schemeClr val="dk1"/>
                </a:solidFill>
              </a:rPr>
              <a:t>Jn</a:t>
            </a:r>
            <a:r>
              <a:rPr lang="fr-BE" sz="2800" spc="-1" dirty="0">
                <a:solidFill>
                  <a:schemeClr val="dk1"/>
                </a:solidFill>
              </a:rPr>
              <a:t> 13, 30-31 - </a:t>
            </a:r>
            <a:r>
              <a:rPr lang="fr-BE" sz="2800" spc="-1" dirty="0" err="1">
                <a:solidFill>
                  <a:schemeClr val="dk1"/>
                </a:solidFill>
              </a:rPr>
              <a:t>Jn</a:t>
            </a:r>
            <a:r>
              <a:rPr lang="fr-BE" sz="2800" spc="-1" dirty="0">
                <a:solidFill>
                  <a:schemeClr val="dk1"/>
                </a:solidFill>
              </a:rPr>
              <a:t> 19,34)</a:t>
            </a:r>
          </a:p>
          <a:p>
            <a:pPr>
              <a:spcBef>
                <a:spcPts val="1001"/>
              </a:spcBef>
              <a:buClr>
                <a:srgbClr val="000000"/>
              </a:buClr>
            </a:pPr>
            <a:r>
              <a:rPr lang="fr-BE" sz="2800" b="0" strike="noStrike" spc="-1" dirty="0">
                <a:solidFill>
                  <a:schemeClr val="dk1"/>
                </a:solidFill>
                <a:latin typeface="Calibri"/>
              </a:rPr>
              <a:t>« Ayant donc reçu la bouchée, Judas sortit aussitôt;</a:t>
            </a:r>
            <a:endParaRPr lang="en-US" sz="2800" b="0" strike="noStrike" spc="-1" dirty="0">
              <a:solidFill>
                <a:schemeClr val="dk1"/>
              </a:solidFill>
              <a:latin typeface="Calibri"/>
            </a:endParaRPr>
          </a:p>
          <a:p>
            <a:pPr defTabSz="914400">
              <a:lnSpc>
                <a:spcPct val="90000"/>
              </a:lnSpc>
              <a:spcBef>
                <a:spcPts val="1001"/>
              </a:spcBef>
              <a:buClr>
                <a:srgbClr val="000000"/>
              </a:buClr>
            </a:pPr>
            <a:r>
              <a:rPr lang="fr-BE" sz="2800" b="0" strike="noStrike" spc="-1" dirty="0">
                <a:solidFill>
                  <a:schemeClr val="dk1"/>
                </a:solidFill>
                <a:latin typeface="Calibri"/>
              </a:rPr>
              <a:t>or il était nuit</a:t>
            </a:r>
            <a:endParaRPr lang="en-US" sz="2800" b="0" strike="noStrike" spc="-1" dirty="0">
              <a:solidFill>
                <a:schemeClr val="dk1"/>
              </a:solidFill>
              <a:latin typeface="Calibri"/>
            </a:endParaRPr>
          </a:p>
          <a:p>
            <a:pPr>
              <a:spcBef>
                <a:spcPts val="1001"/>
              </a:spcBef>
              <a:buClr>
                <a:srgbClr val="000000"/>
              </a:buClr>
            </a:pPr>
            <a:r>
              <a:rPr lang="fr-BE" sz="2800" b="0" strike="noStrike" spc="-1" dirty="0">
                <a:solidFill>
                  <a:schemeClr val="dk1"/>
                </a:solidFill>
                <a:latin typeface="Calibri"/>
              </a:rPr>
              <a:t>Lorsqu’il fut sorti, Jésus dit :</a:t>
            </a:r>
            <a:endParaRPr lang="en-US" sz="2800" b="0" strike="noStrike" spc="-1" dirty="0">
              <a:solidFill>
                <a:schemeClr val="dk1"/>
              </a:solidFill>
              <a:latin typeface="Calibri"/>
            </a:endParaRPr>
          </a:p>
          <a:p>
            <a:pPr defTabSz="914400">
              <a:lnSpc>
                <a:spcPct val="90000"/>
              </a:lnSpc>
              <a:spcBef>
                <a:spcPts val="1001"/>
              </a:spcBef>
              <a:buClr>
                <a:srgbClr val="000000"/>
              </a:buClr>
            </a:pPr>
            <a:r>
              <a:rPr lang="fr-BE" sz="2800" b="0" strike="noStrike" spc="-1" dirty="0">
                <a:solidFill>
                  <a:schemeClr val="dk1"/>
                </a:solidFill>
                <a:latin typeface="Calibri"/>
              </a:rPr>
              <a:t>« maintenant le fils de l’homme est glorifié et DIEU est glorifié en lui. » »</a:t>
            </a:r>
            <a:endParaRPr lang="en-US" sz="2800" b="0" strike="noStrike" spc="-1" dirty="0">
              <a:solidFill>
                <a:schemeClr val="dk1"/>
              </a:solidFill>
              <a:latin typeface="Calibri"/>
            </a:endParaRPr>
          </a:p>
          <a:p>
            <a:pPr indent="0" defTabSz="914400">
              <a:lnSpc>
                <a:spcPct val="90000"/>
              </a:lnSpc>
              <a:spcBef>
                <a:spcPts val="1001"/>
              </a:spcBef>
              <a:buNone/>
            </a:pPr>
            <a:endParaRPr lang="en-US" sz="2800" b="0" strike="noStrike" spc="-1" dirty="0">
              <a:solidFill>
                <a:schemeClr val="dk1"/>
              </a:solidFill>
              <a:latin typeface="Calibri"/>
            </a:endParaRPr>
          </a:p>
          <a:p>
            <a:pPr marL="228600" indent="-228600">
              <a:spcBef>
                <a:spcPts val="1001"/>
              </a:spcBef>
              <a:buClr>
                <a:srgbClr val="000000"/>
              </a:buClr>
              <a:buFont typeface="Arial"/>
              <a:buChar char="•"/>
            </a:pPr>
            <a:r>
              <a:rPr lang="fr-BE" sz="2800" b="0" strike="noStrike" spc="-1" dirty="0">
                <a:solidFill>
                  <a:schemeClr val="dk1"/>
                </a:solidFill>
                <a:latin typeface="Calibri"/>
              </a:rPr>
              <a:t>Et la Vierge Marie est l’unique humanité parfaite et donc la manifestation la plus belle de la Gloire de Dieu</a:t>
            </a:r>
            <a:endParaRPr lang="en-US" sz="2800" b="0" strike="noStrike" spc="-1" dirty="0">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85">
                                            <p:txEl>
                                              <p:pRg st="1" end="1"/>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8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fill="hold" nodeType="clickEffect">
                                  <p:stCondLst>
                                    <p:cond delay="0"/>
                                  </p:stCondLst>
                                  <p:childTnLst>
                                    <p:set>
                                      <p:cBhvr>
                                        <p:cTn id="16" dur="1" fill="hold">
                                          <p:stCondLst>
                                            <p:cond delay="0"/>
                                          </p:stCondLst>
                                        </p:cTn>
                                        <p:tgtEl>
                                          <p:spTgt spid="85">
                                            <p:txEl>
                                              <p:pRg st="3" end="3"/>
                                            </p:txEl>
                                          </p:spTgt>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8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8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838080" y="164160"/>
            <a:ext cx="10515240" cy="1065240"/>
          </a:xfrm>
          <a:prstGeom prst="rect">
            <a:avLst/>
          </a:prstGeom>
          <a:noFill/>
          <a:ln w="0">
            <a:noFill/>
          </a:ln>
        </p:spPr>
        <p:txBody>
          <a:bodyPr lIns="91440" tIns="45720" rIns="91440" bIns="45720" anchor="ctr">
            <a:noAutofit/>
          </a:bodyPr>
          <a:lstStyle/>
          <a:p>
            <a:pPr indent="0" algn="ctr" defTabSz="914400">
              <a:lnSpc>
                <a:spcPct val="90000"/>
              </a:lnSpc>
              <a:buNone/>
            </a:pPr>
            <a:r>
              <a:rPr lang="fr-BE" sz="4400" b="0" strike="noStrike" spc="-1">
                <a:solidFill>
                  <a:schemeClr val="dk1"/>
                </a:solidFill>
                <a:latin typeface="Calibri Light"/>
              </a:rPr>
              <a:t>Sens du Testament de Jésus-Christ</a:t>
            </a:r>
            <a:endParaRPr lang="en-US" sz="4400" b="0" strike="noStrike" spc="-1">
              <a:solidFill>
                <a:schemeClr val="dk1"/>
              </a:solidFill>
              <a:latin typeface="Calibri"/>
            </a:endParaRPr>
          </a:p>
        </p:txBody>
      </p:sp>
      <p:sp>
        <p:nvSpPr>
          <p:cNvPr id="87" name="PlaceHolder 2"/>
          <p:cNvSpPr>
            <a:spLocks noGrp="1"/>
          </p:cNvSpPr>
          <p:nvPr>
            <p:ph/>
          </p:nvPr>
        </p:nvSpPr>
        <p:spPr>
          <a:xfrm>
            <a:off x="838080" y="1119240"/>
            <a:ext cx="10969920" cy="5493960"/>
          </a:xfrm>
          <a:prstGeom prst="rect">
            <a:avLst/>
          </a:prstGeom>
          <a:noFill/>
          <a:ln w="0">
            <a:noFill/>
          </a:ln>
        </p:spPr>
        <p:txBody>
          <a:bodyPr lIns="91440" tIns="45720" rIns="91440" bIns="45720" anchor="t">
            <a:normAutofit fontScale="96763"/>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Ce qu’une personne dit avant de mourir ou laisse dans son testament = le plus important pour elle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A l’Ascension, Jésus-Christ dit</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Selon Saint Matthieu : « Allez dans le monde entier et baptisez-les au nom du Père et du Fils et du Saint Esprit et apprenez-leur à observer tout ce que j’ai commandé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Selon Saint Marc : « Allez dans le monde entier. Proclamez l’évangile à toute la CRÉATION. Celui qui croira et sera baptisé, sera sauvé; celui qui refusera de croire, sera condamné...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Selon Saint Luc : « Il est écrit que le Christ souffrirait, qu’il ressusciterait d’entre les morts le 3</a:t>
            </a:r>
            <a:r>
              <a:rPr lang="fr-BE" sz="2400" b="0" strike="noStrike" spc="-1" baseline="30000">
                <a:solidFill>
                  <a:schemeClr val="dk1"/>
                </a:solidFill>
                <a:latin typeface="Calibri"/>
              </a:rPr>
              <a:t>ième</a:t>
            </a:r>
            <a:r>
              <a:rPr lang="fr-BE" sz="2400" b="0" strike="noStrike" spc="-1">
                <a:solidFill>
                  <a:schemeClr val="dk1"/>
                </a:solidFill>
                <a:latin typeface="Calibri"/>
              </a:rPr>
              <a:t> jour et que la conversion serait proclamée en Son Nom pour le pardon des péchés, à toutes les nations, en commençant par Jérusalem...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Selon Saint Jean: «  Soyez un, comme le Père et Moi sommes Un. Aimez-vous les uns les autres comme Je vous ai aimé »</a:t>
            </a:r>
            <a:endParaRPr lang="en-US" sz="24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87">
                                            <p:txEl>
                                              <p:pRg st="1" end="1"/>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8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fill="hold" nodeType="clickEffect">
                                  <p:stCondLst>
                                    <p:cond delay="0"/>
                                  </p:stCondLst>
                                  <p:childTnLst>
                                    <p:set>
                                      <p:cBhvr>
                                        <p:cTn id="12" dur="1" fill="hold">
                                          <p:stCondLst>
                                            <p:cond delay="0"/>
                                          </p:stCondLst>
                                        </p:cTn>
                                        <p:tgtEl>
                                          <p:spTgt spid="8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fill="hold" nodeType="clickEffect">
                                  <p:stCondLst>
                                    <p:cond delay="0"/>
                                  </p:stCondLst>
                                  <p:childTnLst>
                                    <p:set>
                                      <p:cBhvr>
                                        <p:cTn id="16" dur="1" fill="hold">
                                          <p:stCondLst>
                                            <p:cond delay="0"/>
                                          </p:stCondLst>
                                        </p:cTn>
                                        <p:tgtEl>
                                          <p:spTgt spid="8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fill="hold" nodeType="clickEffect">
                                  <p:stCondLst>
                                    <p:cond delay="0"/>
                                  </p:stCondLst>
                                  <p:childTnLst>
                                    <p:set>
                                      <p:cBhvr>
                                        <p:cTn id="20" dur="1" fill="hold">
                                          <p:stCondLst>
                                            <p:cond delay="0"/>
                                          </p:stCondLst>
                                        </p:cTn>
                                        <p:tgtEl>
                                          <p:spTgt spid="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a:bodyPr>
          <a:lstStyle/>
          <a:p>
            <a:pPr indent="0" defTabSz="914400">
              <a:lnSpc>
                <a:spcPct val="90000"/>
              </a:lnSpc>
              <a:buNone/>
            </a:pPr>
            <a:r>
              <a:rPr lang="fr-BE" sz="4000" b="0" strike="noStrike" spc="-1">
                <a:solidFill>
                  <a:schemeClr val="dk1"/>
                </a:solidFill>
                <a:latin typeface="Calibri Light"/>
              </a:rPr>
              <a:t>Chemin du baptême pour tous les enfants à naître depuis 13 ans</a:t>
            </a:r>
            <a:endParaRPr lang="en-US" sz="4000" b="0" strike="noStrike" spc="-1">
              <a:solidFill>
                <a:schemeClr val="dk1"/>
              </a:solidFill>
              <a:latin typeface="Calibri"/>
            </a:endParaRPr>
          </a:p>
        </p:txBody>
      </p:sp>
      <p:sp>
        <p:nvSpPr>
          <p:cNvPr id="89" name="PlaceHolder 2"/>
          <p:cNvSpPr>
            <a:spLocks noGrp="1"/>
          </p:cNvSpPr>
          <p:nvPr>
            <p:ph/>
          </p:nvPr>
        </p:nvSpPr>
        <p:spPr>
          <a:xfrm>
            <a:off x="668160" y="1825560"/>
            <a:ext cx="10919520" cy="503208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000000"/>
              </a:buClr>
              <a:buFont typeface="Arial"/>
              <a:buChar char="•"/>
            </a:pPr>
            <a:r>
              <a:rPr lang="fr-BE" sz="3000" b="0" strike="noStrike" spc="-1">
                <a:solidFill>
                  <a:schemeClr val="dk1"/>
                </a:solidFill>
                <a:latin typeface="Calibri"/>
              </a:rPr>
              <a:t>L’église a toujours demandé aux parents chrétiens de baptiser leurs enfants dès la naissance</a:t>
            </a:r>
            <a:endParaRPr lang="en-US" sz="30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3000" b="0" strike="noStrike" spc="-1">
                <a:solidFill>
                  <a:schemeClr val="dk1"/>
                </a:solidFill>
                <a:latin typeface="Calibri"/>
              </a:rPr>
              <a:t>En cas de danger de mort, l’Église autorise même aux laïcs de baptiser</a:t>
            </a:r>
            <a:endParaRPr lang="en-US" sz="30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3000" b="0" strike="noStrike" spc="-1">
                <a:solidFill>
                  <a:schemeClr val="dk1"/>
                </a:solidFill>
                <a:latin typeface="Calibri"/>
              </a:rPr>
              <a:t>Nous faisons une prière dans ce sens depuis 13 ans toutes les nuits</a:t>
            </a:r>
            <a:endParaRPr lang="en-US" sz="30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3000" b="0" strike="noStrike" spc="-1">
                <a:solidFill>
                  <a:schemeClr val="dk1"/>
                </a:solidFill>
                <a:latin typeface="Calibri"/>
              </a:rPr>
              <a:t>Cela répond à l’appel du Christ de les baptiser, pour rejoindre leur capacité à recevoir la grâce </a:t>
            </a:r>
            <a:endParaRPr lang="en-US" sz="30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3000" b="0" strike="noStrike" spc="-1">
                <a:solidFill>
                  <a:schemeClr val="dk1"/>
                </a:solidFill>
                <a:latin typeface="Calibri"/>
              </a:rPr>
              <a:t>puisqu’ils sont attachés à nous et qu’ils demeurent dans le temps de la terre.</a:t>
            </a:r>
            <a:endParaRPr lang="en-US" sz="3000" b="0" strike="noStrike" spc="-1">
              <a:solidFill>
                <a:schemeClr val="dk1"/>
              </a:solidFill>
              <a:latin typeface="Calibri"/>
            </a:endParaRPr>
          </a:p>
          <a:p>
            <a:pPr indent="0" defTabSz="914400">
              <a:lnSpc>
                <a:spcPct val="90000"/>
              </a:lnSpc>
              <a:spcBef>
                <a:spcPts val="1001"/>
              </a:spcBef>
              <a:buNone/>
            </a:pPr>
            <a:endParaRPr lang="en-US" sz="3000" b="0" strike="noStrike" spc="-1">
              <a:solidFill>
                <a:schemeClr val="dk1"/>
              </a:solidFill>
              <a:latin typeface="Calibri"/>
            </a:endParaRPr>
          </a:p>
          <a:p>
            <a:pPr indent="0" defTabSz="914400">
              <a:lnSpc>
                <a:spcPct val="90000"/>
              </a:lnSpc>
              <a:spcBef>
                <a:spcPts val="1001"/>
              </a:spcBef>
              <a:buNone/>
            </a:pPr>
            <a:endParaRPr lang="en-US" sz="30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8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8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8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p>
            <a:pPr indent="0" algn="ctr" defTabSz="914400">
              <a:lnSpc>
                <a:spcPct val="90000"/>
              </a:lnSpc>
              <a:buNone/>
            </a:pPr>
            <a:r>
              <a:rPr lang="fr-BE" sz="6000" b="0" strike="noStrike" spc="-1">
                <a:solidFill>
                  <a:schemeClr val="dk1"/>
                </a:solidFill>
                <a:latin typeface="Calibri Light"/>
              </a:rPr>
              <a:t>Présentation à la CDF</a:t>
            </a:r>
            <a:endParaRPr lang="en-US" sz="6000" b="0" strike="noStrike" spc="-1">
              <a:solidFill>
                <a:schemeClr val="dk1"/>
              </a:solidFill>
              <a:latin typeface="Calibri"/>
            </a:endParaRPr>
          </a:p>
        </p:txBody>
      </p:sp>
      <p:sp>
        <p:nvSpPr>
          <p:cNvPr id="91" name="PlaceHolder 2"/>
          <p:cNvSpPr>
            <a:spLocks noGrp="1"/>
          </p:cNvSpPr>
          <p:nvPr>
            <p:ph type="subTitle"/>
          </p:nvPr>
        </p:nvSpPr>
        <p:spPr>
          <a:xfrm>
            <a:off x="1523880" y="3602160"/>
            <a:ext cx="9143640" cy="1655280"/>
          </a:xfrm>
          <a:prstGeom prst="rect">
            <a:avLst/>
          </a:prstGeom>
          <a:noFill/>
          <a:ln w="0">
            <a:noFill/>
          </a:ln>
        </p:spPr>
        <p:txBody>
          <a:bodyPr lIns="91440" tIns="45720" rIns="91440" bIns="45720" anchor="t">
            <a:noAutofit/>
          </a:bodyPr>
          <a:lstStyle/>
          <a:p>
            <a:pPr indent="0" algn="ctr" defTabSz="914400">
              <a:lnSpc>
                <a:spcPct val="90000"/>
              </a:lnSpc>
              <a:spcBef>
                <a:spcPts val="1001"/>
              </a:spcBef>
              <a:buNone/>
              <a:tabLst>
                <a:tab pos="0" algn="l"/>
              </a:tabLst>
            </a:pPr>
            <a:r>
              <a:rPr lang="fr-BE" sz="2400" b="0" strike="noStrike" spc="-1">
                <a:solidFill>
                  <a:schemeClr val="dk1"/>
                </a:solidFill>
                <a:latin typeface="Calibri"/>
              </a:rPr>
              <a:t>Transmis le 22 août 2023 par Didier à la demande de prêtres jésuites de Rome</a:t>
            </a:r>
            <a:endParaRPr lang="fr-FR" sz="2400" b="0" strike="noStrike" spc="-1">
              <a:solidFill>
                <a:srgbClr val="000000"/>
              </a:solidFill>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fr-BE" sz="4400" b="0" strike="noStrike" spc="-1">
                <a:solidFill>
                  <a:schemeClr val="dk1"/>
                </a:solidFill>
                <a:latin typeface="Calibri Light"/>
              </a:rPr>
              <a:t>Synthèse du Testament de Jésus-Christ</a:t>
            </a:r>
            <a:endParaRPr lang="en-US" sz="4400" b="0" strike="noStrike" spc="-1">
              <a:solidFill>
                <a:schemeClr val="dk1"/>
              </a:solidFill>
              <a:latin typeface="Calibri"/>
            </a:endParaRPr>
          </a:p>
        </p:txBody>
      </p:sp>
      <p:sp>
        <p:nvSpPr>
          <p:cNvPr id="93"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355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Proclamation de l’Evangile à toute la création, à toutes les nations,</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Invitation à la conversion en Son Nom pour le pardon des péchés</a:t>
            </a:r>
            <a:endParaRPr lang="en-US" sz="2800" b="0" strike="noStrike" spc="-1">
              <a:solidFill>
                <a:schemeClr val="dk1"/>
              </a:solidFill>
              <a:latin typeface="Calibri"/>
            </a:endParaRPr>
          </a:p>
          <a:p>
            <a:pPr indent="0" defTabSz="914400">
              <a:lnSpc>
                <a:spcPct val="90000"/>
              </a:lnSpc>
              <a:spcBef>
                <a:spcPts val="1001"/>
              </a:spcBef>
              <a:buNone/>
            </a:pP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Baptême au nom du Père et du Fils et du Saint Esprit</a:t>
            </a:r>
            <a:endParaRPr lang="en-US" sz="2800" b="0" strike="noStrike" spc="-1">
              <a:solidFill>
                <a:schemeClr val="dk1"/>
              </a:solidFill>
              <a:latin typeface="Calibri"/>
            </a:endParaRPr>
          </a:p>
          <a:p>
            <a:pPr indent="0" defTabSz="914400">
              <a:lnSpc>
                <a:spcPct val="90000"/>
              </a:lnSpc>
              <a:spcBef>
                <a:spcPts val="1001"/>
              </a:spcBef>
              <a:buNone/>
            </a:pP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Enseigner et observer les commandements de Jésus qu’on peut synthétiser en « soyez Un comme le Père et Moi sommes Un » : Aimez-vous les uns les autres de la manière que Je vous ai aimé. </a:t>
            </a:r>
            <a:endParaRPr lang="en-US" sz="28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9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9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9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756720" y="152280"/>
            <a:ext cx="10596600" cy="682920"/>
          </a:xfrm>
          <a:prstGeom prst="rect">
            <a:avLst/>
          </a:prstGeom>
          <a:noFill/>
          <a:ln w="0">
            <a:noFill/>
          </a:ln>
        </p:spPr>
        <p:txBody>
          <a:bodyPr lIns="91440" tIns="45720" rIns="91440" bIns="45720" anchor="ctr">
            <a:normAutofit fontScale="90000"/>
          </a:bodyPr>
          <a:lstStyle/>
          <a:p>
            <a:pPr indent="0" algn="ctr" defTabSz="914400">
              <a:lnSpc>
                <a:spcPct val="90000"/>
              </a:lnSpc>
              <a:buNone/>
            </a:pPr>
            <a:r>
              <a:rPr lang="fr-BE" sz="4400" b="0" strike="noStrike" spc="-1">
                <a:solidFill>
                  <a:schemeClr val="dk1"/>
                </a:solidFill>
                <a:latin typeface="Calibri Light"/>
              </a:rPr>
              <a:t>Quel chemin pour les enfants à naître et</a:t>
            </a:r>
            <a:br>
              <a:rPr sz="4400"/>
            </a:br>
            <a:r>
              <a:rPr lang="fr-BE" sz="4400" b="0" strike="noStrike" spc="-1">
                <a:solidFill>
                  <a:schemeClr val="dk1"/>
                </a:solidFill>
                <a:latin typeface="Calibri Light"/>
              </a:rPr>
              <a:t> la grave question de leur nombre</a:t>
            </a:r>
            <a:endParaRPr lang="en-US" sz="4400" b="0" strike="noStrike" spc="-1">
              <a:solidFill>
                <a:schemeClr val="dk1"/>
              </a:solidFill>
              <a:latin typeface="Calibri"/>
            </a:endParaRPr>
          </a:p>
        </p:txBody>
      </p:sp>
      <p:sp>
        <p:nvSpPr>
          <p:cNvPr id="95" name="PlaceHolder 2"/>
          <p:cNvSpPr>
            <a:spLocks noGrp="1"/>
          </p:cNvSpPr>
          <p:nvPr>
            <p:ph/>
          </p:nvPr>
        </p:nvSpPr>
        <p:spPr>
          <a:xfrm>
            <a:off x="361440" y="1276920"/>
            <a:ext cx="11468880" cy="5428440"/>
          </a:xfrm>
          <a:prstGeom prst="rect">
            <a:avLst/>
          </a:prstGeom>
          <a:noFill/>
          <a:ln w="0">
            <a:noFill/>
          </a:ln>
        </p:spPr>
        <p:txBody>
          <a:bodyPr lIns="91440" tIns="45720" rIns="91440" bIns="45720" anchor="t">
            <a:normAutofit fontScale="94980" lnSpcReduction="1000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Benoît XVI a demandé </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qu’on ne parle plus de limbes pour les enfants à naître morts sans baptême parce qu’ils sont destinés un jour à la vision béatifique au Ciel,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à une Commission théologique Internationale de réfléchir aux normes doctrinales</a:t>
            </a:r>
            <a:endParaRPr lang="en-US" sz="24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Les sciences nous apprennent aujourd’hui que </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le moment de l’arrivée de l’âme pourrait être très précoce</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dès qu’il a son ADN propre indépendant des parents et</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parce que la cellule du génome possède toutes les capacités spirituelles des trois puissances de l’âme (capacité d’aimer, de l’intelligence spirituelle et de la memoria Dei)</a:t>
            </a:r>
            <a:endParaRPr lang="en-US" sz="24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Si la création de l’âme se passe à l’apparition du génome, le nombre d’enfants conçus morts avant la naissance a explosé à notre époque (10.000.000 par jour)</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Toutes les fausses couches (5 derniers mois de grossesse)</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Toutes les interruptions volontaires de grossesse</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Tous les enfants conçus hors sein maternel (PMA, clonage, pour usage industriel)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Tous les enfants éliminés par le stérilet et la pilule non contraceptive</a:t>
            </a:r>
            <a:endParaRPr lang="en-US" sz="2400" b="0" strike="noStrike" spc="-1">
              <a:solidFill>
                <a:schemeClr val="dk1"/>
              </a:solidFill>
              <a:latin typeface="Calibri"/>
            </a:endParaRPr>
          </a:p>
          <a:p>
            <a:pPr indent="0" defTabSz="914400">
              <a:lnSpc>
                <a:spcPct val="90000"/>
              </a:lnSpc>
              <a:spcBef>
                <a:spcPts val="499"/>
              </a:spcBef>
              <a:buNone/>
            </a:pPr>
            <a:endParaRPr lang="en-US" sz="2400" b="0" strike="noStrike" spc="-1">
              <a:solidFill>
                <a:schemeClr val="dk1"/>
              </a:solidFill>
              <a:latin typeface="Calibri"/>
            </a:endParaRPr>
          </a:p>
          <a:p>
            <a:pPr indent="0" defTabSz="914400">
              <a:lnSpc>
                <a:spcPct val="90000"/>
              </a:lnSpc>
              <a:spcBef>
                <a:spcPts val="499"/>
              </a:spcBef>
              <a:buNone/>
            </a:pPr>
            <a:endParaRPr lang="en-US" sz="2400" b="0" strike="noStrike" spc="-1">
              <a:solidFill>
                <a:schemeClr val="dk1"/>
              </a:solidFill>
              <a:latin typeface="Calibri"/>
            </a:endParaRPr>
          </a:p>
          <a:p>
            <a:pPr indent="0" defTabSz="914400">
              <a:lnSpc>
                <a:spcPct val="90000"/>
              </a:lnSpc>
              <a:spcBef>
                <a:spcPts val="1001"/>
              </a:spcBef>
              <a:buNone/>
            </a:pPr>
            <a:endParaRPr lang="en-US" sz="2800" b="0" strike="noStrike" spc="-1">
              <a:solidFill>
                <a:schemeClr val="dk1"/>
              </a:solidFill>
              <a:latin typeface="Calibri"/>
            </a:endParaRPr>
          </a:p>
          <a:p>
            <a:pPr indent="0" defTabSz="914400">
              <a:lnSpc>
                <a:spcPct val="90000"/>
              </a:lnSpc>
              <a:spcBef>
                <a:spcPts val="499"/>
              </a:spcBef>
              <a:buNone/>
            </a:pPr>
            <a:endParaRPr lang="en-US" sz="24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95">
                                            <p:txEl>
                                              <p:pRg st="4" end="4"/>
                                            </p:txEl>
                                          </p:spTgt>
                                        </p:tgtEl>
                                        <p:attrNameLst>
                                          <p:attrName>style.visibility</p:attrName>
                                        </p:attrNameLst>
                                      </p:cBhvr>
                                      <p:to>
                                        <p:strVal val="visible"/>
                                      </p:to>
                                    </p:set>
                                  </p:childTnLst>
                                </p:cTn>
                              </p:par>
                              <p:par>
                                <p:cTn id="23" presetID="1" presetClass="entr" fill="hold" nodeType="withEffect">
                                  <p:stCondLst>
                                    <p:cond delay="0"/>
                                  </p:stCondLst>
                                  <p:childTnLst>
                                    <p:set>
                                      <p:cBhvr>
                                        <p:cTn id="24" dur="1" fill="hold">
                                          <p:stCondLst>
                                            <p:cond delay="0"/>
                                          </p:stCondLst>
                                        </p:cTn>
                                        <p:tgtEl>
                                          <p:spTgt spid="95">
                                            <p:txEl>
                                              <p:pRg st="5" end="5"/>
                                            </p:txEl>
                                          </p:spTgt>
                                        </p:tgtEl>
                                        <p:attrNameLst>
                                          <p:attrName>style.visibility</p:attrName>
                                        </p:attrNameLst>
                                      </p:cBhvr>
                                      <p:to>
                                        <p:strVal val="visible"/>
                                      </p:to>
                                    </p:set>
                                  </p:childTnLst>
                                </p:cTn>
                              </p:par>
                              <p:par>
                                <p:cTn id="25" presetID="1" presetClass="entr" fill="hold" nodeType="withEffect">
                                  <p:stCondLst>
                                    <p:cond delay="0"/>
                                  </p:stCondLst>
                                  <p:childTnLst>
                                    <p:set>
                                      <p:cBhvr>
                                        <p:cTn id="26" dur="1" fill="hold">
                                          <p:stCondLst>
                                            <p:cond delay="0"/>
                                          </p:stCondLst>
                                        </p:cTn>
                                        <p:tgtEl>
                                          <p:spTgt spid="9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95">
                                            <p:txEl>
                                              <p:pRg st="8" end="8"/>
                                            </p:txEl>
                                          </p:spTgt>
                                        </p:tgtEl>
                                        <p:attrNameLst>
                                          <p:attrName>style.visibility</p:attrName>
                                        </p:attrNameLst>
                                      </p:cBhvr>
                                      <p:to>
                                        <p:strVal val="visible"/>
                                      </p:to>
                                    </p:set>
                                  </p:childTnLst>
                                </p:cTn>
                              </p:par>
                              <p:par>
                                <p:cTn id="31" presetID="1" presetClass="entr" fill="hold" nodeType="withEffect">
                                  <p:stCondLst>
                                    <p:cond delay="0"/>
                                  </p:stCondLst>
                                  <p:childTnLst>
                                    <p:set>
                                      <p:cBhvr>
                                        <p:cTn id="32" dur="1" fill="hold">
                                          <p:stCondLst>
                                            <p:cond delay="0"/>
                                          </p:stCondLst>
                                        </p:cTn>
                                        <p:tgtEl>
                                          <p:spTgt spid="9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fill="hold" nodeType="clickEffect">
                                  <p:stCondLst>
                                    <p:cond delay="0"/>
                                  </p:stCondLst>
                                  <p:childTnLst>
                                    <p:set>
                                      <p:cBhvr>
                                        <p:cTn id="36" dur="1" fill="hold">
                                          <p:stCondLst>
                                            <p:cond delay="0"/>
                                          </p:stCondLst>
                                        </p:cTn>
                                        <p:tgtEl>
                                          <p:spTgt spid="95">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fill="hold" nodeType="clickEffect">
                                  <p:stCondLst>
                                    <p:cond delay="0"/>
                                  </p:stCondLst>
                                  <p:childTnLst>
                                    <p:set>
                                      <p:cBhvr>
                                        <p:cTn id="40" dur="1" fill="hold">
                                          <p:stCondLst>
                                            <p:cond delay="0"/>
                                          </p:stCondLst>
                                        </p:cTn>
                                        <p:tgtEl>
                                          <p:spTgt spid="95">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fill="hold" nodeType="clickEffect">
                                  <p:stCondLst>
                                    <p:cond delay="0"/>
                                  </p:stCondLst>
                                  <p:childTnLst>
                                    <p:set>
                                      <p:cBhvr>
                                        <p:cTn id="44" dur="1" fill="hold">
                                          <p:stCondLst>
                                            <p:cond delay="0"/>
                                          </p:stCondLst>
                                        </p:cTn>
                                        <p:tgtEl>
                                          <p:spTgt spid="9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354600" y="365040"/>
            <a:ext cx="11327040" cy="793440"/>
          </a:xfrm>
          <a:prstGeom prst="rect">
            <a:avLst/>
          </a:prstGeom>
          <a:noFill/>
          <a:ln w="0">
            <a:noFill/>
          </a:ln>
        </p:spPr>
        <p:txBody>
          <a:bodyPr lIns="91440" tIns="45720" rIns="91440" bIns="45720" anchor="ctr">
            <a:normAutofit/>
          </a:bodyPr>
          <a:lstStyle/>
          <a:p>
            <a:pPr indent="0" defTabSz="914400">
              <a:lnSpc>
                <a:spcPct val="90000"/>
              </a:lnSpc>
              <a:buNone/>
            </a:pPr>
            <a:r>
              <a:rPr lang="fr-BE" sz="4000" b="0" strike="noStrike" spc="-1">
                <a:solidFill>
                  <a:schemeClr val="dk1"/>
                </a:solidFill>
                <a:latin typeface="Calibri Light"/>
              </a:rPr>
              <a:t>Pape JP II et Commission théologique internationale</a:t>
            </a:r>
            <a:endParaRPr lang="en-US" sz="4000" b="0" strike="noStrike" spc="-1">
              <a:solidFill>
                <a:schemeClr val="dk1"/>
              </a:solidFill>
              <a:latin typeface="Calibri"/>
            </a:endParaRPr>
          </a:p>
        </p:txBody>
      </p:sp>
      <p:sp>
        <p:nvSpPr>
          <p:cNvPr id="97" name="PlaceHolder 2"/>
          <p:cNvSpPr>
            <a:spLocks noGrp="1"/>
          </p:cNvSpPr>
          <p:nvPr>
            <p:ph/>
          </p:nvPr>
        </p:nvSpPr>
        <p:spPr>
          <a:xfrm>
            <a:off x="491040" y="1213920"/>
            <a:ext cx="10862280" cy="5643720"/>
          </a:xfrm>
          <a:prstGeom prst="rect">
            <a:avLst/>
          </a:prstGeom>
          <a:noFill/>
          <a:ln w="0">
            <a:noFill/>
          </a:ln>
        </p:spPr>
        <p:txBody>
          <a:bodyPr lIns="91440" tIns="45720" rIns="91440" bIns="45720" anchor="t">
            <a:normAutofit fontScale="89983" lnSpcReduction="20000"/>
          </a:bodyPr>
          <a:lstStyle/>
          <a:p>
            <a:pPr marL="228600" indent="-228600" defTabSz="914400">
              <a:lnSpc>
                <a:spcPct val="90000"/>
              </a:lnSpc>
              <a:spcBef>
                <a:spcPts val="1001"/>
              </a:spcBef>
              <a:buClr>
                <a:srgbClr val="000000"/>
              </a:buClr>
              <a:buFont typeface="Arial"/>
              <a:buChar char="•"/>
            </a:pPr>
            <a:r>
              <a:rPr lang="en-GB" sz="2800" b="0" strike="noStrike" spc="-1">
                <a:solidFill>
                  <a:schemeClr val="dk1"/>
                </a:solidFill>
                <a:latin typeface="Calibri"/>
              </a:rPr>
              <a:t>Jean-Paul II Acta Apostolicae Sede (2/5/1995): “Infantem autem vestrum postestis Eidem Patri Ejusque Misericordiae cum Spe committere” </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en-GB" sz="2400" b="0" strike="noStrike" spc="-1">
                <a:solidFill>
                  <a:schemeClr val="dk1"/>
                </a:solidFill>
                <a:latin typeface="Calibri"/>
              </a:rPr>
              <a:t>Traduction :“Mères, rien n’est perdu pour votre enfant! Vous pouvez confier avec espérance votre enfant au Père et à Sa Miséricorde”</a:t>
            </a:r>
            <a:endParaRPr lang="en-US" sz="2400" b="0" strike="noStrike" spc="-1">
              <a:solidFill>
                <a:schemeClr val="dk1"/>
              </a:solidFill>
              <a:latin typeface="Calibri"/>
            </a:endParaRPr>
          </a:p>
          <a:p>
            <a:pPr indent="0" defTabSz="914400">
              <a:lnSpc>
                <a:spcPct val="90000"/>
              </a:lnSpc>
              <a:spcBef>
                <a:spcPts val="1001"/>
              </a:spcBef>
              <a:buNone/>
            </a:pP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en-GB" sz="2800" b="0" strike="noStrike" spc="-1">
                <a:solidFill>
                  <a:schemeClr val="dk1"/>
                </a:solidFill>
                <a:latin typeface="Calibri"/>
              </a:rPr>
              <a:t>Benoit XVI a refuse de parler de Limbes pour eux, les confiant à la Miséricorde de Dieu</a:t>
            </a: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tabLst>
                <a:tab pos="0" algn="l"/>
              </a:tabLst>
            </a:pPr>
            <a:r>
              <a:rPr lang="fr-BE" sz="2800" b="0" strike="noStrike" spc="-1">
                <a:solidFill>
                  <a:schemeClr val="dk1"/>
                </a:solidFill>
                <a:latin typeface="Calibri"/>
              </a:rPr>
              <a:t>Résumé du document de Commission théologique internationale 2007 : </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tabLst>
                <a:tab pos="0" algn="l"/>
              </a:tabLst>
            </a:pPr>
            <a:r>
              <a:rPr lang="fr-BE" sz="2400" b="0" strike="noStrike" spc="-1">
                <a:solidFill>
                  <a:schemeClr val="dk1"/>
                </a:solidFill>
                <a:latin typeface="Calibri"/>
              </a:rPr>
              <a:t>« Pasteurs et théologiens doivent avancer dans les lignes indiquées dans ce document : les enfants non nés ne sont pas </a:t>
            </a:r>
            <a:r>
              <a:rPr lang="fr-BE" sz="2400" b="1" strike="noStrike" spc="-1">
                <a:solidFill>
                  <a:schemeClr val="dk1"/>
                </a:solidFill>
                <a:latin typeface="Calibri"/>
              </a:rPr>
              <a:t>exempts de la nécessité du salut à cause du péché originel.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tabLst>
                <a:tab pos="0" algn="l"/>
              </a:tabLst>
            </a:pPr>
            <a:r>
              <a:rPr lang="fr-BE" sz="2400" b="0" strike="noStrike" spc="-1">
                <a:solidFill>
                  <a:schemeClr val="dk1"/>
                </a:solidFill>
                <a:latin typeface="Calibri"/>
              </a:rPr>
              <a:t>Cependant, ils seront sauvés un jour et admis à la</a:t>
            </a:r>
            <a:r>
              <a:rPr lang="fr-BE" sz="2400" b="1" strike="noStrike" spc="-1">
                <a:solidFill>
                  <a:schemeClr val="dk1"/>
                </a:solidFill>
                <a:latin typeface="Calibri"/>
              </a:rPr>
              <a:t> Vision béatifique.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tabLst>
                <a:tab pos="0" algn="l"/>
              </a:tabLst>
            </a:pPr>
            <a:r>
              <a:rPr lang="fr-BE" sz="2400" b="0" strike="noStrike" spc="-1">
                <a:solidFill>
                  <a:schemeClr val="dk1"/>
                </a:solidFill>
                <a:latin typeface="Calibri"/>
              </a:rPr>
              <a:t>Pour cela, l’Eglise doit prier pour eux, leur obtenir</a:t>
            </a:r>
            <a:r>
              <a:rPr lang="fr-BE" sz="2400" b="1" strike="noStrike" spc="-1">
                <a:solidFill>
                  <a:schemeClr val="dk1"/>
                </a:solidFill>
                <a:latin typeface="Calibri"/>
              </a:rPr>
              <a:t> des mérites du Christ un chemin de salut. </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tabLst>
                <a:tab pos="0" algn="l"/>
              </a:tabLst>
            </a:pPr>
            <a:r>
              <a:rPr lang="fr-BE" sz="2400" b="1" strike="noStrike" spc="-1">
                <a:solidFill>
                  <a:schemeClr val="dk1"/>
                </a:solidFill>
                <a:latin typeface="Calibri"/>
              </a:rPr>
              <a:t>Par la voie de l’Eucharistie très spécialement... »</a:t>
            </a:r>
            <a:endParaRPr lang="en-US" sz="2400" b="0" strike="noStrike" spc="-1">
              <a:solidFill>
                <a:schemeClr val="dk1"/>
              </a:solidFill>
              <a:latin typeface="Calibri"/>
            </a:endParaRPr>
          </a:p>
          <a:p>
            <a:pPr indent="0" defTabSz="914400">
              <a:lnSpc>
                <a:spcPct val="90000"/>
              </a:lnSpc>
              <a:spcBef>
                <a:spcPts val="499"/>
              </a:spcBef>
              <a:buNone/>
              <a:tabLst>
                <a:tab pos="0" algn="l"/>
              </a:tabLst>
            </a:pPr>
            <a:endParaRPr lang="en-US" sz="24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tabLst>
                <a:tab pos="0" algn="l"/>
              </a:tabLst>
            </a:pPr>
            <a:r>
              <a:rPr lang="fr-BE" sz="2800" b="0" strike="noStrike" spc="-1">
                <a:solidFill>
                  <a:schemeClr val="dk1"/>
                </a:solidFill>
                <a:latin typeface="Calibri"/>
              </a:rPr>
              <a:t>Quels chemins possibles maintenant pour les enfants à naître</a:t>
            </a:r>
            <a:endParaRPr lang="en-US" sz="2800" b="0" strike="noStrike" spc="-1">
              <a:solidFill>
                <a:schemeClr val="dk1"/>
              </a:solidFill>
              <a:latin typeface="Calibri"/>
            </a:endParaRPr>
          </a:p>
          <a:p>
            <a:pPr indent="0" defTabSz="914400">
              <a:lnSpc>
                <a:spcPct val="90000"/>
              </a:lnSpc>
              <a:spcBef>
                <a:spcPts val="1001"/>
              </a:spcBef>
              <a:buNone/>
              <a:tabLst>
                <a:tab pos="0" algn="l"/>
              </a:tabLst>
            </a:pPr>
            <a:endParaRPr lang="en-US" sz="28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97">
                                            <p:txEl>
                                              <p:pRg st="1" end="1"/>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9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97">
                                            <p:txEl>
                                              <p:pRg st="5" end="5"/>
                                            </p:txEl>
                                          </p:spTgt>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9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fill="hold" nodeType="clickEffect">
                                  <p:stCondLst>
                                    <p:cond delay="0"/>
                                  </p:stCondLst>
                                  <p:childTnLst>
                                    <p:set>
                                      <p:cBhvr>
                                        <p:cTn id="20" dur="1" fill="hold">
                                          <p:stCondLst>
                                            <p:cond delay="0"/>
                                          </p:stCondLst>
                                        </p:cTn>
                                        <p:tgtEl>
                                          <p:spTgt spid="9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fill="hold" nodeType="clickEffect">
                                  <p:stCondLst>
                                    <p:cond delay="0"/>
                                  </p:stCondLst>
                                  <p:childTnLst>
                                    <p:set>
                                      <p:cBhvr>
                                        <p:cTn id="24" dur="1" fill="hold">
                                          <p:stCondLst>
                                            <p:cond delay="0"/>
                                          </p:stCondLst>
                                        </p:cTn>
                                        <p:tgtEl>
                                          <p:spTgt spid="97">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fill="hold" nodeType="clickEffect">
                                  <p:stCondLst>
                                    <p:cond delay="0"/>
                                  </p:stCondLst>
                                  <p:childTnLst>
                                    <p:set>
                                      <p:cBhvr>
                                        <p:cTn id="28" dur="1" fill="hold">
                                          <p:stCondLst>
                                            <p:cond delay="0"/>
                                          </p:stCondLst>
                                        </p:cTn>
                                        <p:tgtEl>
                                          <p:spTgt spid="97">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fill="hold" nodeType="clickEffect">
                                  <p:stCondLst>
                                    <p:cond delay="0"/>
                                  </p:stCondLst>
                                  <p:childTnLst>
                                    <p:set>
                                      <p:cBhvr>
                                        <p:cTn id="32" dur="1" fill="hold">
                                          <p:stCondLst>
                                            <p:cond delay="0"/>
                                          </p:stCondLst>
                                        </p:cTn>
                                        <p:tgtEl>
                                          <p:spTgt spid="9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196920" y="365040"/>
            <a:ext cx="11156400" cy="864360"/>
          </a:xfrm>
          <a:prstGeom prst="rect">
            <a:avLst/>
          </a:prstGeom>
          <a:noFill/>
          <a:ln w="0">
            <a:noFill/>
          </a:ln>
        </p:spPr>
        <p:txBody>
          <a:bodyPr lIns="91440" tIns="45720" rIns="91440" bIns="45720" anchor="ctr">
            <a:normAutofit fontScale="90000"/>
          </a:bodyPr>
          <a:lstStyle/>
          <a:p>
            <a:pPr indent="0" algn="ctr" defTabSz="914400">
              <a:lnSpc>
                <a:spcPct val="90000"/>
              </a:lnSpc>
              <a:buNone/>
            </a:pPr>
            <a:r>
              <a:rPr lang="fr-BE" sz="4400" b="0" strike="noStrike" spc="-1">
                <a:solidFill>
                  <a:schemeClr val="dk1"/>
                </a:solidFill>
                <a:latin typeface="Calibri Light"/>
              </a:rPr>
              <a:t>Chemin pour la justification des enfants non nés non baptisés</a:t>
            </a:r>
            <a:endParaRPr lang="en-US" sz="4400" b="0" strike="noStrike" spc="-1">
              <a:solidFill>
                <a:schemeClr val="dk1"/>
              </a:solidFill>
              <a:latin typeface="Calibri"/>
            </a:endParaRPr>
          </a:p>
        </p:txBody>
      </p:sp>
      <p:sp>
        <p:nvSpPr>
          <p:cNvPr id="99" name="PlaceHolder 2"/>
          <p:cNvSpPr>
            <a:spLocks noGrp="1"/>
          </p:cNvSpPr>
          <p:nvPr>
            <p:ph/>
          </p:nvPr>
        </p:nvSpPr>
        <p:spPr>
          <a:xfrm>
            <a:off x="591120" y="1405440"/>
            <a:ext cx="10762200" cy="5239440"/>
          </a:xfrm>
          <a:prstGeom prst="rect">
            <a:avLst/>
          </a:prstGeom>
          <a:noFill/>
          <a:ln w="0">
            <a:noFill/>
          </a:ln>
        </p:spPr>
        <p:txBody>
          <a:bodyPr lIns="91440" tIns="45720" rIns="91440" bIns="45720" anchor="t">
            <a:normAutofit fontScale="9355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Comme ils sont morts</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Ils restent dans le temps et en pèlerinage avec nous sur terre (in via)</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Ils sont attachés à leur famille, à ceux qui les aiment comme à ceux qui les adoptent comme leurs enfants</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Ils peuvent ouvrir tout grand leurs portes au Christ à travers les membres de l’Eglise qui leur apporte les lumières et la Bonne Nouvelle du Christ</a:t>
            </a:r>
            <a:endParaRPr lang="en-US" sz="2400" b="0" strike="noStrike" spc="-1">
              <a:solidFill>
                <a:schemeClr val="dk1"/>
              </a:solidFill>
              <a:latin typeface="Calibri"/>
            </a:endParaRPr>
          </a:p>
          <a:p>
            <a:pPr indent="0" defTabSz="914400">
              <a:lnSpc>
                <a:spcPct val="90000"/>
              </a:lnSpc>
              <a:spcBef>
                <a:spcPts val="499"/>
              </a:spcBef>
              <a:buNone/>
            </a:pPr>
            <a:endParaRPr lang="en-US" sz="24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 Le Père éternel des Cieux leur a réservé un chemin où ils peuvent exercer leur choix en prenant leur temps comme pour nous</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Ils y reçoivent tous les soins nécessaires</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Ils y reçoivent toute la lumière nécessaire pour grandir dans l’union transformante en Jésus-Christ</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afin qu’ils puissent exercer librement sur terre et dans le temps leur acquiescement à joindre leur immolation à celle de Jésus-Christ</a:t>
            </a:r>
            <a:endParaRPr lang="en-US" sz="2400" b="0" strike="noStrike" spc="-1">
              <a:solidFill>
                <a:schemeClr val="dk1"/>
              </a:solidFill>
              <a:latin typeface="Calibri"/>
            </a:endParaRPr>
          </a:p>
          <a:p>
            <a:pPr indent="0" defTabSz="914400">
              <a:lnSpc>
                <a:spcPct val="90000"/>
              </a:lnSpc>
              <a:spcBef>
                <a:spcPts val="499"/>
              </a:spcBef>
              <a:buNone/>
            </a:pPr>
            <a:endParaRPr lang="en-US" sz="2400" b="0" strike="noStrike" spc="-1">
              <a:solidFill>
                <a:schemeClr val="dk1"/>
              </a:solidFill>
              <a:latin typeface="Calibri"/>
            </a:endParaRPr>
          </a:p>
          <a:p>
            <a:pPr indent="0" defTabSz="914400">
              <a:lnSpc>
                <a:spcPct val="90000"/>
              </a:lnSpc>
              <a:spcBef>
                <a:spcPts val="499"/>
              </a:spcBef>
              <a:buNone/>
            </a:pPr>
            <a:endParaRPr lang="en-US" sz="24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9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99">
                                            <p:txEl>
                                              <p:pRg st="6" end="6"/>
                                            </p:txEl>
                                          </p:spTgt>
                                        </p:tgtEl>
                                        <p:attrNameLst>
                                          <p:attrName>style.visibility</p:attrName>
                                        </p:attrNameLst>
                                      </p:cBhvr>
                                      <p:to>
                                        <p:strVal val="visible"/>
                                      </p:to>
                                    </p:set>
                                  </p:childTnLst>
                                </p:cTn>
                              </p:par>
                              <p:par>
                                <p:cTn id="27" presetID="1" presetClass="entr" fill="hold" nodeType="withEffect">
                                  <p:stCondLst>
                                    <p:cond delay="0"/>
                                  </p:stCondLst>
                                  <p:childTnLst>
                                    <p:set>
                                      <p:cBhvr>
                                        <p:cTn id="28" dur="1" fill="hold">
                                          <p:stCondLst>
                                            <p:cond delay="0"/>
                                          </p:stCondLst>
                                        </p:cTn>
                                        <p:tgtEl>
                                          <p:spTgt spid="99">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fill="hold" nodeType="clickEffect">
                                  <p:stCondLst>
                                    <p:cond delay="0"/>
                                  </p:stCondLst>
                                  <p:childTnLst>
                                    <p:set>
                                      <p:cBhvr>
                                        <p:cTn id="32" dur="1" fill="hold">
                                          <p:stCondLst>
                                            <p:cond delay="0"/>
                                          </p:stCondLst>
                                        </p:cTn>
                                        <p:tgtEl>
                                          <p:spTgt spid="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480960" y="365040"/>
            <a:ext cx="10872720" cy="1325160"/>
          </a:xfrm>
          <a:prstGeom prst="rect">
            <a:avLst/>
          </a:prstGeom>
          <a:noFill/>
          <a:ln w="0">
            <a:noFill/>
          </a:ln>
        </p:spPr>
        <p:txBody>
          <a:bodyPr lIns="91440" tIns="45720" rIns="91440" bIns="45720" anchor="ctr">
            <a:normAutofit fontScale="90000"/>
          </a:bodyPr>
          <a:lstStyle/>
          <a:p>
            <a:pPr indent="0" defTabSz="914400">
              <a:lnSpc>
                <a:spcPct val="90000"/>
              </a:lnSpc>
              <a:buNone/>
            </a:pPr>
            <a:r>
              <a:rPr lang="fr-BE" sz="4000" b="0" strike="noStrike" spc="-1">
                <a:solidFill>
                  <a:schemeClr val="dk1"/>
                </a:solidFill>
                <a:latin typeface="Calibri Light"/>
              </a:rPr>
              <a:t>Chemin de vision béatifique pour les enfants à naître et morts sans baptême que nous appelons non nés</a:t>
            </a:r>
            <a:endParaRPr lang="en-US" sz="4000" b="0" strike="noStrike" spc="-1">
              <a:solidFill>
                <a:schemeClr val="dk1"/>
              </a:solidFill>
              <a:latin typeface="Calibri"/>
            </a:endParaRPr>
          </a:p>
        </p:txBody>
      </p:sp>
      <p:sp>
        <p:nvSpPr>
          <p:cNvPr id="101" name="PlaceHolder 2"/>
          <p:cNvSpPr>
            <a:spLocks noGrp="1"/>
          </p:cNvSpPr>
          <p:nvPr>
            <p:ph/>
          </p:nvPr>
        </p:nvSpPr>
        <p:spPr>
          <a:xfrm>
            <a:off x="559800" y="1631880"/>
            <a:ext cx="10793880" cy="4860720"/>
          </a:xfrm>
          <a:prstGeom prst="rect">
            <a:avLst/>
          </a:prstGeom>
          <a:noFill/>
          <a:ln w="0">
            <a:noFill/>
          </a:ln>
        </p:spPr>
        <p:txBody>
          <a:bodyPr lIns="91440" tIns="45720" rIns="91440" bIns="45720" anchor="t">
            <a:normAutofit fontScale="91409" lnSpcReduction="1000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Rome a ouvert pour la première fois dans l’histoire la possibilité ad experimentum de célébrer nommément une messe de justification pour les enfants non nés morts sans baptême (Diocèse de Toulon, 1990-1991)</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L’expérience a montré qu’il était important de les incorporer dans l’Église via la famille ou leurs proches qui peuvent comprendre leur situation</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Mais il y a 5 étapes essentielles pour la famille ou leurs proches:</a:t>
            </a:r>
            <a:endParaRPr lang="en-US" sz="28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les accompagner dans leur deuil et leur réconciliation avec leur enfant;</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les accompagner dans leur réconciliation avec Dieu pour le pardon de leurs péchés;</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les aider à donner un nom à leur enfant puisque Dieu donne ce pouvoir aux hommes;</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leur proposer d’offrir une messe pour l’enfant pour son incorporation au cœur l’Église en exprimant leur désir de baptême pour l’enfant avec la proclamation du credo;</a:t>
            </a:r>
            <a:endParaRPr lang="en-US" sz="2400" b="0" strike="noStrike" spc="-1">
              <a:solidFill>
                <a:schemeClr val="dk1"/>
              </a:solidFill>
              <a:latin typeface="Calibri"/>
            </a:endParaRPr>
          </a:p>
          <a:p>
            <a:pPr marL="685800" lvl="1" indent="-228600" defTabSz="914400">
              <a:lnSpc>
                <a:spcPct val="90000"/>
              </a:lnSpc>
              <a:spcBef>
                <a:spcPts val="499"/>
              </a:spcBef>
              <a:buClr>
                <a:srgbClr val="000000"/>
              </a:buClr>
              <a:buFont typeface="Arial"/>
              <a:buChar char="•"/>
            </a:pPr>
            <a:r>
              <a:rPr lang="fr-BE" sz="2400" b="0" strike="noStrike" spc="-1">
                <a:solidFill>
                  <a:schemeClr val="dk1"/>
                </a:solidFill>
                <a:latin typeface="Calibri"/>
              </a:rPr>
              <a:t>leur proposer d’inscrire leur enfant à la messe perpétuelle pour une communion quotidienne (Leur nom est déposé sur l’autel)</a:t>
            </a:r>
            <a:endParaRPr lang="en-US" sz="24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0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0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0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0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0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10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10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838080" y="365040"/>
            <a:ext cx="10515240" cy="958680"/>
          </a:xfrm>
          <a:prstGeom prst="rect">
            <a:avLst/>
          </a:prstGeom>
          <a:noFill/>
          <a:ln w="0">
            <a:noFill/>
          </a:ln>
        </p:spPr>
        <p:txBody>
          <a:bodyPr lIns="91440" tIns="45720" rIns="91440" bIns="45720" anchor="ctr">
            <a:noAutofit/>
          </a:bodyPr>
          <a:lstStyle/>
          <a:p>
            <a:pPr indent="0" algn="ctr" defTabSz="914400">
              <a:lnSpc>
                <a:spcPct val="90000"/>
              </a:lnSpc>
              <a:buNone/>
            </a:pPr>
            <a:r>
              <a:rPr lang="fr-BE" sz="4400" b="0" strike="noStrike" spc="-1">
                <a:solidFill>
                  <a:schemeClr val="dk1"/>
                </a:solidFill>
                <a:latin typeface="Calibri Light"/>
              </a:rPr>
              <a:t>Fruits connus de cet apostolat</a:t>
            </a:r>
            <a:endParaRPr lang="en-US" sz="4400" b="0" strike="noStrike" spc="-1">
              <a:solidFill>
                <a:schemeClr val="dk1"/>
              </a:solidFill>
              <a:latin typeface="Calibri"/>
            </a:endParaRPr>
          </a:p>
        </p:txBody>
      </p:sp>
      <p:sp>
        <p:nvSpPr>
          <p:cNvPr id="103"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355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Présence invisible mais réelle dans la famille; un échange d’amour s’établit entre l’enfant et les membres de la famille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Guérisons spirituelles et physiques des frères, sœurs et des parents et autres proches de la famille via une lumière apaisante et régénérante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N’ayant pas reçu le baptême, ils ont ici accès au Royaume de la Grâce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Être membre d’une famille qui le reconnaît change tout pour le non né, et l’appelle à mieux connaître Jésus-Christ et croire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Renouvellement de la Foi en le monde invisible et en la résurrection de la chair (parties du credo)</a:t>
            </a:r>
            <a:endParaRPr lang="en-US" sz="2800" b="0" strike="noStrike" spc="-1">
              <a:solidFill>
                <a:schemeClr val="dk1"/>
              </a:solidFill>
              <a:latin typeface="Calibri"/>
            </a:endParaRPr>
          </a:p>
          <a:p>
            <a:pPr indent="0" defTabSz="914400">
              <a:lnSpc>
                <a:spcPct val="90000"/>
              </a:lnSpc>
              <a:spcBef>
                <a:spcPts val="1001"/>
              </a:spcBef>
              <a:buNone/>
            </a:pPr>
            <a:endParaRPr lang="en-US" sz="2800" b="0" strike="noStrike" spc="-1">
              <a:solidFill>
                <a:schemeClr val="dk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1523880" y="1122480"/>
            <a:ext cx="9143640" cy="2306160"/>
          </a:xfrm>
          <a:prstGeom prst="rect">
            <a:avLst/>
          </a:prstGeom>
          <a:noFill/>
          <a:ln w="0">
            <a:noFill/>
          </a:ln>
        </p:spPr>
        <p:txBody>
          <a:bodyPr lIns="91440" tIns="45720" rIns="91440" bIns="45720" anchor="b">
            <a:normAutofit fontScale="90000"/>
          </a:bodyPr>
          <a:lstStyle/>
          <a:p>
            <a:pPr indent="0" algn="ctr" defTabSz="914400">
              <a:lnSpc>
                <a:spcPct val="90000"/>
              </a:lnSpc>
              <a:buNone/>
            </a:pPr>
            <a:br>
              <a:rPr sz="6000"/>
            </a:br>
            <a:r>
              <a:rPr lang="fr-BE" sz="6000" b="0" strike="noStrike" spc="-1">
                <a:solidFill>
                  <a:schemeClr val="dk1"/>
                </a:solidFill>
                <a:latin typeface="Calibri Light"/>
              </a:rPr>
              <a:t>Comment la Miséricorde de Dieu peut se manifester ? </a:t>
            </a:r>
            <a:br>
              <a:rPr sz="6000"/>
            </a:br>
            <a:r>
              <a:rPr lang="fr-BE" sz="6000" b="0" strike="noStrike" spc="-1">
                <a:solidFill>
                  <a:schemeClr val="dk1"/>
                </a:solidFill>
                <a:latin typeface="Calibri Light"/>
              </a:rPr>
              <a:t>Les non nés participent-ils à la première résurrection? </a:t>
            </a:r>
            <a:endParaRPr lang="en-US" sz="6000" b="0" strike="noStrike" spc="-1">
              <a:solidFill>
                <a:schemeClr val="dk1"/>
              </a:solidFill>
              <a:latin typeface="Calibri"/>
            </a:endParaRPr>
          </a:p>
        </p:txBody>
      </p:sp>
      <p:sp>
        <p:nvSpPr>
          <p:cNvPr id="105" name="PlaceHolder 2"/>
          <p:cNvSpPr>
            <a:spLocks noGrp="1"/>
          </p:cNvSpPr>
          <p:nvPr>
            <p:ph type="subTitle"/>
          </p:nvPr>
        </p:nvSpPr>
        <p:spPr>
          <a:xfrm>
            <a:off x="1523880" y="3939120"/>
            <a:ext cx="9143640" cy="153144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fr-BE" sz="2400" b="0" strike="noStrike" spc="-1">
                <a:solidFill>
                  <a:schemeClr val="dk1"/>
                </a:solidFill>
                <a:latin typeface="Calibri"/>
              </a:rPr>
              <a:t>Lecture des textes bibliques dont l’apocalypse pouvant valider la demande des non nés de ressusciter</a:t>
            </a:r>
            <a:endParaRPr lang="fr-FR" sz="2400" b="0" strike="noStrike" spc="-1">
              <a:solidFill>
                <a:srgbClr val="000000"/>
              </a:solidFill>
              <a:latin typeface="Arial"/>
            </a:endParaRPr>
          </a:p>
          <a:p>
            <a:pPr indent="0" algn="ctr" defTabSz="914400">
              <a:lnSpc>
                <a:spcPct val="90000"/>
              </a:lnSpc>
              <a:spcBef>
                <a:spcPts val="1001"/>
              </a:spcBef>
              <a:buNone/>
              <a:tabLst>
                <a:tab pos="0" algn="l"/>
              </a:tabLst>
            </a:pPr>
            <a:r>
              <a:rPr lang="fr-BE" sz="2400" b="0" strike="noStrike" spc="-1">
                <a:solidFill>
                  <a:schemeClr val="dk1"/>
                </a:solidFill>
                <a:latin typeface="Calibri"/>
              </a:rPr>
              <a:t>12 août 24 Poggio de San Remo</a:t>
            </a:r>
            <a:endParaRPr lang="fr-FR" sz="2400" b="0" strike="noStrike" spc="-1">
              <a:solidFill>
                <a:srgbClr val="000000"/>
              </a:solidFill>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BE" sz="4400" b="0" strike="noStrike" spc="-1">
                <a:solidFill>
                  <a:schemeClr val="dk1"/>
                </a:solidFill>
                <a:latin typeface="Calibri Light"/>
              </a:rPr>
              <a:t>Miséricorde de Dieu: Mt 18, 3-5.10.12-14 (Mardi de la 13</a:t>
            </a:r>
            <a:r>
              <a:rPr lang="fr-BE" sz="4400" b="0" strike="noStrike" spc="-1" baseline="30000">
                <a:solidFill>
                  <a:schemeClr val="dk1"/>
                </a:solidFill>
                <a:latin typeface="Calibri Light"/>
              </a:rPr>
              <a:t>ième</a:t>
            </a:r>
            <a:r>
              <a:rPr lang="fr-BE" sz="4400" b="0" strike="noStrike" spc="-1">
                <a:solidFill>
                  <a:schemeClr val="dk1"/>
                </a:solidFill>
                <a:latin typeface="Calibri Light"/>
              </a:rPr>
              <a:t> semaine temps ord.)</a:t>
            </a:r>
            <a:endParaRPr lang="en-US" sz="4400" b="0" strike="noStrike" spc="-1">
              <a:solidFill>
                <a:schemeClr val="dk1"/>
              </a:solidFill>
              <a:latin typeface="Calibri"/>
            </a:endParaRPr>
          </a:p>
        </p:txBody>
      </p:sp>
      <p:sp>
        <p:nvSpPr>
          <p:cNvPr id="107" name="PlaceHolder 2"/>
          <p:cNvSpPr>
            <a:spLocks noGrp="1"/>
          </p:cNvSpPr>
          <p:nvPr>
            <p:ph/>
          </p:nvPr>
        </p:nvSpPr>
        <p:spPr>
          <a:xfrm>
            <a:off x="838080" y="1868760"/>
            <a:ext cx="10515240" cy="4623840"/>
          </a:xfrm>
          <a:prstGeom prst="rect">
            <a:avLst/>
          </a:prstGeom>
          <a:noFill/>
          <a:ln w="0">
            <a:noFill/>
          </a:ln>
        </p:spPr>
        <p:txBody>
          <a:bodyPr lIns="91440" tIns="45720" rIns="91440" bIns="45720" anchor="t">
            <a:normAutofit fontScale="97836" lnSpcReduction="1000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Amen, Je vous le dis, si vous ne changez pas pour devenir comme des enfants (non nés), vous n’entrerez pas dans le Royaume des Cieux. Mais celui qui se fera petit comme cet enfant (non né), celui-là est le plus grand dans le Royaume des Cieux. Et celui qui accueille un enfant (non né) comme celui-ci en Mon Nom, il M’accueille Moi. Gardez-vous de mépriser un seul de ces petits, car Je vous le dis, leurs anges voient sans cesse la face de Mon Père qui est dans les Cieux.</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Quel est votre avis ? Si un homme possède 100 brebis et qu’une d’entre elles s’égare, ne va-t-il pas laisser les 99 autres dans la montagne pour partir à la recherche de la brebis égarée. Et s’il la trouve, il se réjouit pour elle bien plus que les 99 autres... Ainsi, votre Père qui est aux Cieux ne veut pas qu’un seul de ces petits (non nés) soit perdu.</a:t>
            </a:r>
            <a:endParaRPr lang="en-US" sz="2800" b="0" strike="noStrike" spc="-1">
              <a:solidFill>
                <a:schemeClr val="dk1"/>
              </a:solidFill>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178920"/>
            <a:ext cx="10515240" cy="1325160"/>
          </a:xfrm>
          <a:prstGeom prst="rect">
            <a:avLst/>
          </a:prstGeom>
          <a:noFill/>
          <a:ln w="0">
            <a:noFill/>
          </a:ln>
        </p:spPr>
        <p:txBody>
          <a:bodyPr lIns="91440" tIns="45720" rIns="91440" bIns="45720" anchor="ctr">
            <a:normAutofit fontScale="90000"/>
          </a:bodyPr>
          <a:lstStyle/>
          <a:p>
            <a:pPr indent="0" defTabSz="914400">
              <a:lnSpc>
                <a:spcPct val="90000"/>
              </a:lnSpc>
              <a:buNone/>
            </a:pPr>
            <a:r>
              <a:rPr lang="fr-BE" sz="4400" b="0" strike="noStrike" spc="-1">
                <a:solidFill>
                  <a:schemeClr val="dk1"/>
                </a:solidFill>
                <a:latin typeface="Calibri Light"/>
              </a:rPr>
              <a:t>Demande des non nés de ressusciter pour apprendre à vivre l’incorruptibilité dans la chair</a:t>
            </a:r>
            <a:endParaRPr lang="en-US" sz="4400" b="0" strike="noStrike" spc="-1">
              <a:solidFill>
                <a:schemeClr val="dk1"/>
              </a:solidFill>
              <a:latin typeface="Calibri"/>
            </a:endParaRPr>
          </a:p>
        </p:txBody>
      </p:sp>
      <p:sp>
        <p:nvSpPr>
          <p:cNvPr id="109" name="PlaceHolder 2"/>
          <p:cNvSpPr>
            <a:spLocks noGrp="1"/>
          </p:cNvSpPr>
          <p:nvPr>
            <p:ph/>
          </p:nvPr>
        </p:nvSpPr>
        <p:spPr>
          <a:xfrm>
            <a:off x="838080" y="1504440"/>
            <a:ext cx="10995840" cy="5353200"/>
          </a:xfrm>
          <a:prstGeom prst="rect">
            <a:avLst/>
          </a:prstGeom>
          <a:noFill/>
          <a:ln w="0">
            <a:noFill/>
          </a:ln>
        </p:spPr>
        <p:txBody>
          <a:bodyPr lIns="91440" tIns="45720" rIns="91440" bIns="45720" anchor="t">
            <a:normAutofit fontScale="88553" lnSpcReduction="1000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Suite à la proclamation de Saint Irénée comme docteur de l’Un,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et sur base du credo « Je crois en la résurrection de la chair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Sainte Jeanne d’Arc, comme représentante des enfants vierges martyrs</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qui comprennent les non nés</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a demandé en toute justice au Père devant la Cour céleste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s’ils soient admis à ressusciter comme justes (Ap 20,4)</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pour apprendre à porter le vêtement blanc comme vainqueur (Ap 3, 5),</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à être ce peuple de prêtres qui règnent sur la terre (Ap 5, 10)</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soit à vivre avec les justes l’incorruptibilité dans la chair (1 Co 15, 54),</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et à servir le Christ dans le Royaume accompli pendant 1000 ans (Ap 20, 5)</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et à grandir, à croître en sainteté et à parvenir à la plénitude de la Gloire du Père (Saint Irénée Livre 5, 35-2)</a:t>
            </a:r>
            <a:endParaRPr lang="en-US" sz="2800" b="0" strike="noStrike" spc="-1">
              <a:solidFill>
                <a:schemeClr val="dk1"/>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838080" y="365040"/>
            <a:ext cx="10515240" cy="972360"/>
          </a:xfrm>
          <a:prstGeom prst="rect">
            <a:avLst/>
          </a:prstGeom>
          <a:noFill/>
          <a:ln w="0">
            <a:noFill/>
          </a:ln>
        </p:spPr>
        <p:txBody>
          <a:bodyPr lIns="91440" tIns="45720" rIns="91440" bIns="45720" anchor="ctr">
            <a:normAutofit/>
          </a:bodyPr>
          <a:lstStyle/>
          <a:p>
            <a:pPr indent="0" defTabSz="914400">
              <a:lnSpc>
                <a:spcPct val="90000"/>
              </a:lnSpc>
              <a:buNone/>
            </a:pPr>
            <a:r>
              <a:rPr lang="fr-BE" sz="4400" b="0" strike="noStrike" spc="-1">
                <a:solidFill>
                  <a:schemeClr val="dk1"/>
                </a:solidFill>
                <a:latin typeface="Calibri Light"/>
              </a:rPr>
              <a:t>Commentaires sur Sainte Jeanne d’Arc</a:t>
            </a:r>
            <a:endParaRPr lang="en-US" sz="4400" b="0" strike="noStrike" spc="-1">
              <a:solidFill>
                <a:schemeClr val="dk1"/>
              </a:solidFill>
              <a:latin typeface="Calibri"/>
            </a:endParaRPr>
          </a:p>
        </p:txBody>
      </p:sp>
      <p:sp>
        <p:nvSpPr>
          <p:cNvPr id="111" name="PlaceHolder 2"/>
          <p:cNvSpPr>
            <a:spLocks noGrp="1"/>
          </p:cNvSpPr>
          <p:nvPr>
            <p:ph/>
          </p:nvPr>
        </p:nvSpPr>
        <p:spPr>
          <a:xfrm>
            <a:off x="838080" y="1337760"/>
            <a:ext cx="10515240" cy="5154840"/>
          </a:xfrm>
          <a:prstGeom prst="rect">
            <a:avLst/>
          </a:prstGeom>
          <a:noFill/>
          <a:ln w="0">
            <a:noFill/>
          </a:ln>
        </p:spPr>
        <p:txBody>
          <a:bodyPr lIns="91440" tIns="45720" rIns="91440" bIns="45720" anchor="t">
            <a:normAutofit fontScale="97836"/>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Heureux les défunts qui auront part à la première résurrection (Ap 20, 5-6). Ils sont prêtres de Dieu et du Messie.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Saint Irénée dit dans livre 5, 36-3: le processus que vivent ces défunts, se situe entre le temps et la gloire éternelle de Dieu, entre la manifestation du Christ et la gloire.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Livre 5, 32-1 : La parousie est le prélude de cette incorruptibilité, royaume par lequel ceux qui en auront été jugés dignes, s’accoutumeront peu à peu à saisir Dieu. Ensuite, arrivera la venue du Seigneur au milieu de ceux qui lui appartiennent. (1 Co, 15, 22-25)</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Le royaume des justes est une étape pour atteindre sa fin qui est la pentecôte des vertus du Père. Saint Irénée dit : au temps du Royaume, l’homme vivant en juste dur la terre oubliera de mourir. </a:t>
            </a:r>
            <a:endParaRPr lang="en-US" sz="2800" b="0" strike="noStrike" spc="-1">
              <a:solidFill>
                <a:schemeClr val="dk1"/>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a:bodyPr>
          <a:lstStyle/>
          <a:p>
            <a:pPr indent="0" defTabSz="914400">
              <a:lnSpc>
                <a:spcPct val="90000"/>
              </a:lnSpc>
              <a:buNone/>
            </a:pPr>
            <a:r>
              <a:rPr lang="fr-BE" sz="4400" b="0" strike="noStrike" spc="-1">
                <a:solidFill>
                  <a:schemeClr val="dk1"/>
                </a:solidFill>
                <a:latin typeface="Calibri Light"/>
              </a:rPr>
              <a:t>Le pouvoir des clés du Royaume appartient à Saint Pierre en communion avec les apôtres</a:t>
            </a:r>
            <a:endParaRPr lang="en-US" sz="4400" b="0" strike="noStrike" spc="-1">
              <a:solidFill>
                <a:schemeClr val="dk1"/>
              </a:solidFill>
              <a:latin typeface="Calibri"/>
            </a:endParaRPr>
          </a:p>
        </p:txBody>
      </p:sp>
      <p:sp>
        <p:nvSpPr>
          <p:cNvPr id="113" name="PlaceHolder 2"/>
          <p:cNvSpPr>
            <a:spLocks noGrp="1"/>
          </p:cNvSpPr>
          <p:nvPr>
            <p:ph/>
          </p:nvPr>
        </p:nvSpPr>
        <p:spPr>
          <a:xfrm>
            <a:off x="838080" y="1690560"/>
            <a:ext cx="10515240" cy="5017320"/>
          </a:xfrm>
          <a:prstGeom prst="rect">
            <a:avLst/>
          </a:prstGeom>
          <a:noFill/>
          <a:ln w="0">
            <a:noFill/>
          </a:ln>
        </p:spPr>
        <p:txBody>
          <a:bodyPr lIns="91440" tIns="45720" rIns="91440" bIns="45720" anchor="t">
            <a:normAutofit fontScale="93550"/>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Le pouvoir des clés appartient au Pape en synode avec les membres de toutes les Eglises fondées par les Apôtres.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Nous espérons que les familles chrétiennes se montreront prêtes à accueillir leurs non nés quel que soit leur âge, qu’ils soient parents, frères ou sœurs. Car il est écrit : « Je vous bénirai dans vos familles »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Cela implique que les successeurs des Apôtres se préoccupent de disposer le Peuple de Dieu à les accueillir, à les adopter dans l’Amour et à intercéder continuellement pour que leur nombre en soit réduit.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Laissons entrer activement les non nés dans le Royaume accompli car ils ne sont responsables de pouvoir y entrer, qu’en raison de leur communion avec nous (Mt 23, 13) </a:t>
            </a:r>
            <a:endParaRPr lang="en-US" sz="2800" b="0" strike="noStrike" spc="-1">
              <a:solidFill>
                <a:schemeClr val="dk1"/>
              </a:solidFill>
              <a:latin typeface="Calibri"/>
            </a:endParaRPr>
          </a:p>
          <a:p>
            <a:pPr indent="0" defTabSz="914400">
              <a:lnSpc>
                <a:spcPct val="90000"/>
              </a:lnSpc>
              <a:spcBef>
                <a:spcPts val="1001"/>
              </a:spcBef>
              <a:buNone/>
            </a:pPr>
            <a:endParaRPr lang="en-US" sz="2800" b="0" strike="noStrike" spc="-1">
              <a:solidFill>
                <a:schemeClr val="dk1"/>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BE" sz="4400" b="0" strike="noStrike" spc="-1">
                <a:solidFill>
                  <a:schemeClr val="dk1"/>
                </a:solidFill>
                <a:latin typeface="Calibri Light"/>
              </a:rPr>
              <a:t>Respect du Père dans sa volonté</a:t>
            </a:r>
            <a:endParaRPr lang="en-US" sz="4400" b="0" strike="noStrike" spc="-1">
              <a:solidFill>
                <a:schemeClr val="dk1"/>
              </a:solidFill>
              <a:latin typeface="Calibri"/>
            </a:endParaRPr>
          </a:p>
        </p:txBody>
      </p:sp>
      <p:sp>
        <p:nvSpPr>
          <p:cNvPr id="115"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Dieu le Père a créé la terre pour que nous puissions le choisir librement en prenant le temps d’une vie terrestre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Nous avons malheureusement tué 99% des âmes humaines avant la naissance, ce qui devrait susciter sa juste fureur (Ap 15, 1).</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Ne devons-nous pas réparer en permettant à celle-ci de revenir dans leur corps terrestre pour permettre au Père de n’en perdre aucune ?</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afin qu’elle soit baptisée ainsi que dans son corps et puisse librement vivre sa vocation de prêtresse, prophétesse et reine.</a:t>
            </a:r>
            <a:endParaRPr lang="en-US" sz="2800" b="0" strike="noStrike" spc="-1">
              <a:solidFill>
                <a:schemeClr val="dk1"/>
              </a:solidFill>
              <a:latin typeface="Calibri"/>
            </a:endParaRPr>
          </a:p>
          <a:p>
            <a:pPr marL="228600" indent="-228600" defTabSz="914400">
              <a:lnSpc>
                <a:spcPct val="90000"/>
              </a:lnSpc>
              <a:spcBef>
                <a:spcPts val="1001"/>
              </a:spcBef>
              <a:buClr>
                <a:srgbClr val="000000"/>
              </a:buClr>
              <a:buFont typeface="Arial"/>
              <a:buChar char="•"/>
            </a:pPr>
            <a:r>
              <a:rPr lang="fr-BE" sz="2800" b="0" strike="noStrike" spc="-1">
                <a:solidFill>
                  <a:schemeClr val="dk1"/>
                </a:solidFill>
                <a:latin typeface="Calibri"/>
              </a:rPr>
              <a:t>Mais il peut y avoir d’autres choix... .</a:t>
            </a:r>
            <a:endParaRPr lang="en-US" sz="2800" b="0" strike="noStrike" spc="-1">
              <a:solidFill>
                <a:schemeClr val="dk1"/>
              </a:solidFill>
              <a:latin typeface="Calibri"/>
            </a:endParaRPr>
          </a:p>
        </p:txBody>
      </p:sp>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9.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0.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3120</Words>
  <Application>Microsoft Office PowerPoint</Application>
  <PresentationFormat>Grand écran</PresentationFormat>
  <Paragraphs>194</Paragraphs>
  <Slides>25</Slides>
  <Notes>0</Notes>
  <HiddenSlides>0</HiddenSlides>
  <MMClips>0</MMClips>
  <ScaleCrop>false</ScaleCrop>
  <HeadingPairs>
    <vt:vector size="6" baseType="variant">
      <vt:variant>
        <vt:lpstr>Polices utilisées</vt:lpstr>
      </vt:variant>
      <vt:variant>
        <vt:i4>6</vt:i4>
      </vt:variant>
      <vt:variant>
        <vt:lpstr>Thème</vt:lpstr>
      </vt:variant>
      <vt:variant>
        <vt:i4>11</vt:i4>
      </vt:variant>
      <vt:variant>
        <vt:lpstr>Titres des diapositives</vt:lpstr>
      </vt:variant>
      <vt:variant>
        <vt:i4>25</vt:i4>
      </vt:variant>
    </vt:vector>
  </HeadingPairs>
  <TitlesOfParts>
    <vt:vector size="42" baseType="lpstr">
      <vt:lpstr>Arial</vt:lpstr>
      <vt:lpstr>Calibri</vt:lpstr>
      <vt:lpstr>Calibri Light</vt:lpstr>
      <vt:lpstr>Symbol</vt:lpstr>
      <vt:lpstr>Times New Roman</vt:lpstr>
      <vt:lpstr>Wingdings</vt:lpstr>
      <vt:lpstr>Thème Office</vt:lpstr>
      <vt:lpstr>Thème Office</vt:lpstr>
      <vt:lpstr>Thème Office</vt:lpstr>
      <vt:lpstr>Thème Office</vt:lpstr>
      <vt:lpstr>Thème Office</vt:lpstr>
      <vt:lpstr>Thème Office</vt:lpstr>
      <vt:lpstr>Thème Office</vt:lpstr>
      <vt:lpstr>Thème Office</vt:lpstr>
      <vt:lpstr>Thème Office</vt:lpstr>
      <vt:lpstr>Thème Office</vt:lpstr>
      <vt:lpstr>Thème Office</vt:lpstr>
      <vt:lpstr>Saint Irénée,  docteur de l’UN</vt:lpstr>
      <vt:lpstr>Lumière métaphysique d’Aristote</vt:lpstr>
      <vt:lpstr>A la lumière de St Jean Qu’ils soient un comme Nous sommes Un (Jn 14-18)</vt:lpstr>
      <vt:lpstr>St Irénée docteur de l’Un : résurrection des justes</vt:lpstr>
      <vt:lpstr>Sainte Thérèse d’Avila : l’âme au moment où elle est créée</vt:lpstr>
      <vt:lpstr>Le 21 janvier 2022, Saint Irénée proclamé Docteur de l’Eglise au titre de Doctor Unitatis</vt:lpstr>
      <vt:lpstr>La première résurrection selon Saint Irénée chapitres 32-35 du 5ième livre de Saint Irénée</vt:lpstr>
      <vt:lpstr>La première résurrection selon Saint Irénée chapitres 32-35 du 5ième livre de Saint Irénée, suite</vt:lpstr>
      <vt:lpstr>Le 5ième Sceau se fera à travers le corps et la chair</vt:lpstr>
      <vt:lpstr>La Gloire de Dieu, c’est l’homme vivant  </vt:lpstr>
      <vt:lpstr>Sens du Testament de Jésus-Christ</vt:lpstr>
      <vt:lpstr>Chemin du baptême pour tous les enfants à naître depuis 13 ans</vt:lpstr>
      <vt:lpstr>Présentation à la CDF</vt:lpstr>
      <vt:lpstr>Synthèse du Testament de Jésus-Christ</vt:lpstr>
      <vt:lpstr>Quel chemin pour les enfants à naître et  la grave question de leur nombre</vt:lpstr>
      <vt:lpstr>Pape JP II et Commission théologique internationale</vt:lpstr>
      <vt:lpstr>Chemin pour la justification des enfants non nés non baptisés</vt:lpstr>
      <vt:lpstr>Chemin de vision béatifique pour les enfants à naître et morts sans baptême que nous appelons non nés</vt:lpstr>
      <vt:lpstr>Fruits connus de cet apostolat</vt:lpstr>
      <vt:lpstr> Comment la Miséricorde de Dieu peut se manifester ?  Les non nés participent-ils à la première résurrection? </vt:lpstr>
      <vt:lpstr>Miséricorde de Dieu: Mt 18, 3-5.10.12-14 (Mardi de la 13ième semaine temps ord.)</vt:lpstr>
      <vt:lpstr>Demande des non nés de ressusciter pour apprendre à vivre l’incorruptibilité dans la chair</vt:lpstr>
      <vt:lpstr>Commentaires sur Sainte Jeanne d’Arc</vt:lpstr>
      <vt:lpstr>Le pouvoir des clés du Royaume appartient à Saint Pierre en communion avec les apôtres</vt:lpstr>
      <vt:lpstr>Respect du Père dans sa volonté</vt:lpstr>
    </vt:vector>
  </TitlesOfParts>
  <Company>RIZIV-INAMI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Saint Irénée,  docteur de l’UN</dc:title>
  <dc:subject/>
  <dc:creator>Didier Lagae (RIZIV-INAMI)</dc:creator>
  <dc:description/>
  <cp:lastModifiedBy>Didier Lagae (RIZIV-INAMI)</cp:lastModifiedBy>
  <cp:revision>34</cp:revision>
  <dcterms:created xsi:type="dcterms:W3CDTF">2024-08-23T13:26:30Z</dcterms:created>
  <dcterms:modified xsi:type="dcterms:W3CDTF">2024-12-08T13:08:22Z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25</vt:i4>
  </property>
</Properties>
</file>